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71" autoAdjust="0"/>
  </p:normalViewPr>
  <p:slideViewPr>
    <p:cSldViewPr snapToGrid="0" snapToObjects="1">
      <p:cViewPr>
        <p:scale>
          <a:sx n="102" d="100"/>
          <a:sy n="102" d="100"/>
        </p:scale>
        <p:origin x="-1350" y="-12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 loCatId="" qsTypeId="urn:microsoft.com/office/officeart/2005/8/quickstyle/simple1" qsCatId="simple" csTypeId="urn:microsoft.com/office/officeart/2005/8/colors/colorful3" csCatId="colorful" phldr="1"/>
      <dgm:spPr/>
    </dgm:pt>
    <dgm:pt modelId="{6A093699-3F12-CA40-88DE-1C68BC5A106B}">
      <dgm:prSet phldrT="[Text]" custT="1"/>
      <dgm:spPr/>
      <dgm:t>
        <a:bodyPr/>
        <a:lstStyle/>
        <a:p>
          <a:r>
            <a:rPr lang="x-none" sz="1600" b="0" i="0" dirty="0" smtClean="0">
              <a:solidFill>
                <a:srgbClr val="FFFFFF"/>
              </a:solidFill>
            </a:rPr>
            <a:t>Amigable y sociable</a:t>
          </a:r>
        </a:p>
      </dgm:t>
    </dgm:pt>
    <dgm:pt modelId="{4182186B-B7B8-FB46-A806-DBD621520A1A}" type="parTrans" cxnId="{9CEA31A0-D33F-9A43-A22E-3EED2F0E3A2C}">
      <dgm:prSet/>
      <dgm:spPr/>
      <dgm:t>
        <a:bodyPr/>
        <a:lstStyle/>
        <a:p>
          <a:endParaRPr lang="en-US" sz="1100" b="1"/>
        </a:p>
      </dgm:t>
    </dgm:pt>
    <dgm:pt modelId="{93C6842A-4CC5-1B41-A5A6-4DB237BECAE3}" type="sibTrans" cxnId="{9CEA31A0-D33F-9A43-A22E-3EED2F0E3A2C}">
      <dgm:prSet/>
      <dgm:spPr/>
      <dgm:t>
        <a:bodyPr/>
        <a:lstStyle/>
        <a:p>
          <a:endParaRPr lang="en-US" sz="1100" b="1"/>
        </a:p>
      </dgm:t>
    </dgm:pt>
    <dgm:pt modelId="{1A443FCE-5007-564A-908E-9D02CEE9ECCA}">
      <dgm:prSet phldrT="[Text]" custT="1"/>
      <dgm:spPr/>
      <dgm:t>
        <a:bodyPr/>
        <a:lstStyle/>
        <a:p>
          <a:r>
            <a:rPr lang="x-none" sz="1600" b="0" i="0" dirty="0" smtClean="0">
              <a:solidFill>
                <a:srgbClr val="FFFFFF"/>
              </a:solidFill>
            </a:rPr>
            <a:t>Bien conectado</a:t>
          </a:r>
        </a:p>
      </dgm:t>
    </dgm:pt>
    <dgm:pt modelId="{4172CBFE-15BC-634E-A1A8-579F34BEED2E}" type="parTrans" cxnId="{44F58059-8DB0-3B4F-907C-C13393AC47F2}">
      <dgm:prSet/>
      <dgm:spPr/>
      <dgm:t>
        <a:bodyPr/>
        <a:lstStyle/>
        <a:p>
          <a:endParaRPr lang="en-US" sz="1100" b="1"/>
        </a:p>
      </dgm:t>
    </dgm:pt>
    <dgm:pt modelId="{3CF02092-6573-164B-8F84-8D9D9B6A1A0B}" type="sibTrans" cxnId="{44F58059-8DB0-3B4F-907C-C13393AC47F2}">
      <dgm:prSet/>
      <dgm:spPr/>
      <dgm:t>
        <a:bodyPr/>
        <a:lstStyle/>
        <a:p>
          <a:endParaRPr lang="en-US" sz="1100" b="1"/>
        </a:p>
      </dgm:t>
    </dgm:pt>
    <dgm:pt modelId="{09F63011-09D6-854E-B773-C6EAB8CFABE3}">
      <dgm:prSet phldrT="[Text]" custT="1"/>
      <dgm:spPr/>
      <dgm:t>
        <a:bodyPr/>
        <a:lstStyle/>
        <a:p>
          <a:r>
            <a:rPr lang="x-none" sz="1600" b="0" i="0" dirty="0" smtClean="0">
              <a:solidFill>
                <a:srgbClr val="FFFFFF"/>
              </a:solidFill>
            </a:rPr>
            <a:t>Jóvenes empresarios</a:t>
          </a:r>
        </a:p>
      </dgm:t>
    </dgm:pt>
    <dgm:pt modelId="{E2E25ECF-24D9-1645-A3F3-BF0539CBC233}" type="parTrans" cxnId="{B8F550B7-83CE-8843-BE70-1B532BE410C8}">
      <dgm:prSet/>
      <dgm:spPr/>
      <dgm:t>
        <a:bodyPr/>
        <a:lstStyle/>
        <a:p>
          <a:endParaRPr lang="en-US" sz="1100" b="1"/>
        </a:p>
      </dgm:t>
    </dgm:pt>
    <dgm:pt modelId="{E562E749-ED8C-A046-9367-07DA3B5A9674}" type="sibTrans" cxnId="{B8F550B7-83CE-8843-BE70-1B532BE410C8}">
      <dgm:prSet/>
      <dgm:spPr/>
      <dgm:t>
        <a:bodyPr/>
        <a:lstStyle/>
        <a:p>
          <a:endParaRPr lang="en-US" sz="1100" b="1"/>
        </a:p>
      </dgm:t>
    </dgm:pt>
    <dgm:pt modelId="{BBDD237C-3C95-6546-8B9A-F2727ED6DEAD}">
      <dgm:prSet phldrT="[Text]" custT="1"/>
      <dgm:spPr/>
      <dgm:t>
        <a:bodyPr/>
        <a:lstStyle/>
        <a:p>
          <a:r>
            <a:rPr lang="x-none" sz="1600" b="0" i="0" dirty="0" smtClean="0">
              <a:solidFill>
                <a:srgbClr val="FFFFFF"/>
              </a:solidFill>
            </a:rPr>
            <a:t>Organizado y fiable</a:t>
          </a:r>
        </a:p>
      </dgm:t>
    </dgm:pt>
    <dgm:pt modelId="{651E5EDE-53D3-FA40-9A08-04BC18B74916}" type="parTrans" cxnId="{E0E5A062-1AE7-CC40-9530-A5D204073040}">
      <dgm:prSet/>
      <dgm:spPr/>
      <dgm:t>
        <a:bodyPr/>
        <a:lstStyle/>
        <a:p>
          <a:endParaRPr lang="en-US" sz="1100" b="1"/>
        </a:p>
      </dgm:t>
    </dgm:pt>
    <dgm:pt modelId="{89008122-395B-8945-8293-7D5781210FFD}" type="sibTrans" cxnId="{E0E5A062-1AE7-CC40-9530-A5D204073040}">
      <dgm:prSet/>
      <dgm:spPr/>
      <dgm:t>
        <a:bodyPr/>
        <a:lstStyle/>
        <a:p>
          <a:endParaRPr lang="en-US" sz="1100" b="1"/>
        </a:p>
      </dgm:t>
    </dgm:pt>
    <dgm:pt modelId="{A264222B-348B-914F-9111-C58415FCA79D}" type="pres">
      <dgm:prSet presAssocID="{0828BA47-5EEC-4049-85C0-F2816CC03E3C}" presName="diagram" presStyleCnt="0">
        <dgm:presLayoutVars>
          <dgm:dir/>
          <dgm:resizeHandles val="exact"/>
        </dgm:presLayoutVars>
      </dgm:prSet>
      <dgm:spPr/>
    </dgm:pt>
    <dgm:pt modelId="{F9B5C8F1-CD6C-1B45-A729-1D186C7D8188}" type="pres">
      <dgm:prSet presAssocID="{6A093699-3F12-CA40-88DE-1C68BC5A106B}" presName="node" presStyleLbl="node1" presStyleIdx="0" presStyleCnt="4">
        <dgm:presLayoutVars>
          <dgm:bulletEnabled val="1"/>
        </dgm:presLayoutVars>
      </dgm:prSet>
      <dgm:spPr/>
      <dgm:t>
        <a:bodyPr/>
        <a:lstStyle/>
        <a:p>
          <a:endParaRPr lang="en-US"/>
        </a:p>
      </dgm:t>
    </dgm:pt>
    <dgm:pt modelId="{ACD0564F-9E31-8448-9C3D-A773266B5DEE}" type="pres">
      <dgm:prSet presAssocID="{93C6842A-4CC5-1B41-A5A6-4DB237BECAE3}" presName="sibTrans" presStyleCnt="0"/>
      <dgm:spPr/>
    </dgm:pt>
    <dgm:pt modelId="{8394F67E-A24B-CD43-833F-2E6E12872DE6}" type="pres">
      <dgm:prSet presAssocID="{1A443FCE-5007-564A-908E-9D02CEE9ECCA}" presName="node" presStyleLbl="node1" presStyleIdx="1" presStyleCnt="4">
        <dgm:presLayoutVars>
          <dgm:bulletEnabled val="1"/>
        </dgm:presLayoutVars>
      </dgm:prSet>
      <dgm:spPr/>
      <dgm:t>
        <a:bodyPr/>
        <a:lstStyle/>
        <a:p>
          <a:endParaRPr lang="en-US"/>
        </a:p>
      </dgm:t>
    </dgm:pt>
    <dgm:pt modelId="{EF68F76D-CE7F-EC4B-BFAF-EAD6BA1A7D33}" type="pres">
      <dgm:prSet presAssocID="{3CF02092-6573-164B-8F84-8D9D9B6A1A0B}" presName="sibTrans" presStyleCnt="0"/>
      <dgm:spPr/>
    </dgm:pt>
    <dgm:pt modelId="{F866E947-56C8-E246-849A-E4A402985B90}" type="pres">
      <dgm:prSet presAssocID="{09F63011-09D6-854E-B773-C6EAB8CFABE3}" presName="node" presStyleLbl="node1" presStyleIdx="2" presStyleCnt="4">
        <dgm:presLayoutVars>
          <dgm:bulletEnabled val="1"/>
        </dgm:presLayoutVars>
      </dgm:prSet>
      <dgm:spPr/>
      <dgm:t>
        <a:bodyPr/>
        <a:lstStyle/>
        <a:p>
          <a:endParaRPr lang="en-US"/>
        </a:p>
      </dgm:t>
    </dgm:pt>
    <dgm:pt modelId="{2251745D-CD9C-EA4C-817F-B7B452AE1B5C}" type="pres">
      <dgm:prSet presAssocID="{E562E749-ED8C-A046-9367-07DA3B5A9674}" presName="sibTrans" presStyleCnt="0"/>
      <dgm:spPr/>
    </dgm:pt>
    <dgm:pt modelId="{7C1568AE-21E4-4246-8B6C-AA2EC844C208}" type="pres">
      <dgm:prSet presAssocID="{BBDD237C-3C95-6546-8B9A-F2727ED6DEAD}" presName="node" presStyleLbl="node1" presStyleIdx="3" presStyleCnt="4">
        <dgm:presLayoutVars>
          <dgm:bulletEnabled val="1"/>
        </dgm:presLayoutVars>
      </dgm:prSet>
      <dgm:spPr/>
      <dgm:t>
        <a:bodyPr/>
        <a:lstStyle/>
        <a:p>
          <a:endParaRPr lang="en-US"/>
        </a:p>
      </dgm:t>
    </dgm:pt>
  </dgm:ptLst>
  <dgm:cxnLst>
    <dgm:cxn modelId="{C68B1120-48BF-1641-9363-983486B75425}" type="presOf" srcId="{09F63011-09D6-854E-B773-C6EAB8CFABE3}" destId="{F866E947-56C8-E246-849A-E4A402985B90}" srcOrd="0" destOrd="0" presId="urn:microsoft.com/office/officeart/2005/8/layout/default"/>
    <dgm:cxn modelId="{B8F550B7-83CE-8843-BE70-1B532BE410C8}" srcId="{0828BA47-5EEC-4049-85C0-F2816CC03E3C}" destId="{09F63011-09D6-854E-B773-C6EAB8CFABE3}" srcOrd="2" destOrd="0" parTransId="{E2E25ECF-24D9-1645-A3F3-BF0539CBC233}" sibTransId="{E562E749-ED8C-A046-9367-07DA3B5A9674}"/>
    <dgm:cxn modelId="{698CA131-E008-2C45-A0A2-CE4B3C118F8C}" type="presOf" srcId="{0828BA47-5EEC-4049-85C0-F2816CC03E3C}" destId="{A264222B-348B-914F-9111-C58415FCA79D}" srcOrd="0" destOrd="0" presId="urn:microsoft.com/office/officeart/2005/8/layout/default"/>
    <dgm:cxn modelId="{9CEA31A0-D33F-9A43-A22E-3EED2F0E3A2C}" srcId="{0828BA47-5EEC-4049-85C0-F2816CC03E3C}" destId="{6A093699-3F12-CA40-88DE-1C68BC5A106B}" srcOrd="0" destOrd="0" parTransId="{4182186B-B7B8-FB46-A806-DBD621520A1A}" sibTransId="{93C6842A-4CC5-1B41-A5A6-4DB237BECAE3}"/>
    <dgm:cxn modelId="{44F58059-8DB0-3B4F-907C-C13393AC47F2}" srcId="{0828BA47-5EEC-4049-85C0-F2816CC03E3C}" destId="{1A443FCE-5007-564A-908E-9D02CEE9ECCA}" srcOrd="1" destOrd="0" parTransId="{4172CBFE-15BC-634E-A1A8-579F34BEED2E}" sibTransId="{3CF02092-6573-164B-8F84-8D9D9B6A1A0B}"/>
    <dgm:cxn modelId="{E0E5A062-1AE7-CC40-9530-A5D204073040}" srcId="{0828BA47-5EEC-4049-85C0-F2816CC03E3C}" destId="{BBDD237C-3C95-6546-8B9A-F2727ED6DEAD}" srcOrd="3" destOrd="0" parTransId="{651E5EDE-53D3-FA40-9A08-04BC18B74916}" sibTransId="{89008122-395B-8945-8293-7D5781210FFD}"/>
    <dgm:cxn modelId="{F6EC91AF-F80F-1E4A-9983-3DF8776426AB}" type="presOf" srcId="{1A443FCE-5007-564A-908E-9D02CEE9ECCA}" destId="{8394F67E-A24B-CD43-833F-2E6E12872DE6}" srcOrd="0" destOrd="0" presId="urn:microsoft.com/office/officeart/2005/8/layout/default"/>
    <dgm:cxn modelId="{AE42ACA1-AC8A-2449-8620-88F4E3E6CB1E}" type="presOf" srcId="{6A093699-3F12-CA40-88DE-1C68BC5A106B}" destId="{F9B5C8F1-CD6C-1B45-A729-1D186C7D8188}" srcOrd="0" destOrd="0" presId="urn:microsoft.com/office/officeart/2005/8/layout/default"/>
    <dgm:cxn modelId="{44B54CA8-1962-9147-9D57-737B1583D869}" type="presOf" srcId="{BBDD237C-3C95-6546-8B9A-F2727ED6DEAD}" destId="{7C1568AE-21E4-4246-8B6C-AA2EC844C208}" srcOrd="0" destOrd="0" presId="urn:microsoft.com/office/officeart/2005/8/layout/default"/>
    <dgm:cxn modelId="{F34A44F5-3C7C-B94A-902A-93C1E599B4DD}" type="presParOf" srcId="{A264222B-348B-914F-9111-C58415FCA79D}" destId="{F9B5C8F1-CD6C-1B45-A729-1D186C7D8188}" srcOrd="0" destOrd="0" presId="urn:microsoft.com/office/officeart/2005/8/layout/default"/>
    <dgm:cxn modelId="{05B69149-C1CA-A54A-9D7E-0C60709389DA}" type="presParOf" srcId="{A264222B-348B-914F-9111-C58415FCA79D}" destId="{ACD0564F-9E31-8448-9C3D-A773266B5DEE}" srcOrd="1" destOrd="0" presId="urn:microsoft.com/office/officeart/2005/8/layout/default"/>
    <dgm:cxn modelId="{226DF373-ACD6-AF40-9AF5-B4CF119A7924}" type="presParOf" srcId="{A264222B-348B-914F-9111-C58415FCA79D}" destId="{8394F67E-A24B-CD43-833F-2E6E12872DE6}" srcOrd="2" destOrd="0" presId="urn:microsoft.com/office/officeart/2005/8/layout/default"/>
    <dgm:cxn modelId="{18C623ED-5BE9-5747-93A8-1CFF425F6DF0}" type="presParOf" srcId="{A264222B-348B-914F-9111-C58415FCA79D}" destId="{EF68F76D-CE7F-EC4B-BFAF-EAD6BA1A7D33}" srcOrd="3" destOrd="0" presId="urn:microsoft.com/office/officeart/2005/8/layout/default"/>
    <dgm:cxn modelId="{E206F095-92DA-4648-8562-F02AB29B9985}" type="presParOf" srcId="{A264222B-348B-914F-9111-C58415FCA79D}" destId="{F866E947-56C8-E246-849A-E4A402985B90}" srcOrd="4" destOrd="0" presId="urn:microsoft.com/office/officeart/2005/8/layout/default"/>
    <dgm:cxn modelId="{AF138264-9C94-734B-83C6-6F3B64DBADC1}" type="presParOf" srcId="{A264222B-348B-914F-9111-C58415FCA79D}" destId="{2251745D-CD9C-EA4C-817F-B7B452AE1B5C}" srcOrd="5" destOrd="0" presId="urn:microsoft.com/office/officeart/2005/8/layout/default"/>
    <dgm:cxn modelId="{50370F5D-D26F-3B4A-9628-12AE77795AF3}" type="presParOf" srcId="{A264222B-348B-914F-9111-C58415FCA79D}" destId="{7C1568AE-21E4-4246-8B6C-AA2EC844C208}"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 loCatId="" qsTypeId="urn:microsoft.com/office/officeart/2005/8/quickstyle/simple1" qsCatId="simple" csTypeId="urn:microsoft.com/office/officeart/2005/8/colors/colorful3" csCatId="colorful" phldr="1"/>
      <dgm:spPr/>
    </dgm:pt>
    <dgm:pt modelId="{6A093699-3F12-CA40-88DE-1C68BC5A106B}">
      <dgm:prSet phldrT="[Text]" custT="1"/>
      <dgm:spPr/>
      <dgm:t>
        <a:bodyPr/>
        <a:lstStyle/>
        <a:p>
          <a:r>
            <a:rPr lang="x-none" sz="1600" b="0" i="0" dirty="0" smtClean="0">
              <a:solidFill>
                <a:srgbClr val="FFFFFF"/>
              </a:solidFill>
            </a:rPr>
            <a:t>Motivado </a:t>
          </a:r>
        </a:p>
      </dgm:t>
    </dgm:pt>
    <dgm:pt modelId="{4182186B-B7B8-FB46-A806-DBD621520A1A}" type="parTrans" cxnId="{9CEA31A0-D33F-9A43-A22E-3EED2F0E3A2C}">
      <dgm:prSet/>
      <dgm:spPr/>
      <dgm:t>
        <a:bodyPr/>
        <a:lstStyle/>
        <a:p>
          <a:endParaRPr lang="en-US" sz="1100" b="1"/>
        </a:p>
      </dgm:t>
    </dgm:pt>
    <dgm:pt modelId="{93C6842A-4CC5-1B41-A5A6-4DB237BECAE3}" type="sibTrans" cxnId="{9CEA31A0-D33F-9A43-A22E-3EED2F0E3A2C}">
      <dgm:prSet/>
      <dgm:spPr/>
      <dgm:t>
        <a:bodyPr/>
        <a:lstStyle/>
        <a:p>
          <a:endParaRPr lang="en-US" sz="1100" b="1"/>
        </a:p>
      </dgm:t>
    </dgm:pt>
    <dgm:pt modelId="{1A443FCE-5007-564A-908E-9D02CEE9ECCA}">
      <dgm:prSet phldrT="[Text]" custT="1"/>
      <dgm:spPr/>
      <dgm:t>
        <a:bodyPr/>
        <a:lstStyle/>
        <a:p>
          <a:r>
            <a:rPr lang="x-none" sz="1600" b="0" i="0" dirty="0" smtClean="0">
              <a:solidFill>
                <a:srgbClr val="FFFFFF"/>
              </a:solidFill>
            </a:rPr>
            <a:t>Profesionales</a:t>
          </a:r>
          <a:r>
            <a:rPr lang="en" sz="1600" dirty="0" smtClean="0"/>
            <a:t/>
          </a:r>
          <a:br>
            <a:rPr lang="en" sz="1600" dirty="0" smtClean="0"/>
          </a:br>
          <a:r>
            <a:rPr lang="x-none" sz="1600" b="0" i="0" dirty="0" smtClean="0">
              <a:solidFill>
                <a:srgbClr val="FFFFFF"/>
              </a:solidFill>
            </a:rPr>
            <a:t>(en cualquier campo)</a:t>
          </a:r>
        </a:p>
      </dgm:t>
    </dgm:pt>
    <dgm:pt modelId="{4172CBFE-15BC-634E-A1A8-579F34BEED2E}" type="parTrans" cxnId="{44F58059-8DB0-3B4F-907C-C13393AC47F2}">
      <dgm:prSet/>
      <dgm:spPr/>
      <dgm:t>
        <a:bodyPr/>
        <a:lstStyle/>
        <a:p>
          <a:endParaRPr lang="en-US" sz="1100" b="1"/>
        </a:p>
      </dgm:t>
    </dgm:pt>
    <dgm:pt modelId="{3CF02092-6573-164B-8F84-8D9D9B6A1A0B}" type="sibTrans" cxnId="{44F58059-8DB0-3B4F-907C-C13393AC47F2}">
      <dgm:prSet/>
      <dgm:spPr/>
      <dgm:t>
        <a:bodyPr/>
        <a:lstStyle/>
        <a:p>
          <a:endParaRPr lang="en-US" sz="1100" b="1"/>
        </a:p>
      </dgm:t>
    </dgm:pt>
    <dgm:pt modelId="{09F63011-09D6-854E-B773-C6EAB8CFABE3}">
      <dgm:prSet phldrT="[Text]" custT="1"/>
      <dgm:spPr/>
      <dgm:t>
        <a:bodyPr/>
        <a:lstStyle/>
        <a:p>
          <a:r>
            <a:rPr lang="x-none" sz="1600" b="0" i="0" dirty="0" smtClean="0">
              <a:solidFill>
                <a:srgbClr val="FFFFFF"/>
              </a:solidFill>
            </a:rPr>
            <a:t>Con habilidades administrativas</a:t>
          </a:r>
        </a:p>
      </dgm:t>
    </dgm:pt>
    <dgm:pt modelId="{E2E25ECF-24D9-1645-A3F3-BF0539CBC233}" type="parTrans" cxnId="{B8F550B7-83CE-8843-BE70-1B532BE410C8}">
      <dgm:prSet/>
      <dgm:spPr/>
      <dgm:t>
        <a:bodyPr/>
        <a:lstStyle/>
        <a:p>
          <a:endParaRPr lang="en-US" sz="1100" b="1"/>
        </a:p>
      </dgm:t>
    </dgm:pt>
    <dgm:pt modelId="{E562E749-ED8C-A046-9367-07DA3B5A9674}" type="sibTrans" cxnId="{B8F550B7-83CE-8843-BE70-1B532BE410C8}">
      <dgm:prSet/>
      <dgm:spPr/>
      <dgm:t>
        <a:bodyPr/>
        <a:lstStyle/>
        <a:p>
          <a:endParaRPr lang="en-US" sz="1100" b="1"/>
        </a:p>
      </dgm:t>
    </dgm:pt>
    <dgm:pt modelId="{BBDD237C-3C95-6546-8B9A-F2727ED6DEAD}">
      <dgm:prSet phldrT="[Text]" custT="1"/>
      <dgm:spPr/>
      <dgm:t>
        <a:bodyPr/>
        <a:lstStyle/>
        <a:p>
          <a:r>
            <a:rPr lang="x-none" sz="1600" b="0" i="0" dirty="0" smtClean="0">
              <a:solidFill>
                <a:srgbClr val="FFFFFF"/>
              </a:solidFill>
            </a:rPr>
            <a:t>Candidatos a</a:t>
          </a:r>
          <a:r>
            <a:rPr lang="en" sz="1600" dirty="0" smtClean="0"/>
            <a:t/>
          </a:r>
          <a:br>
            <a:rPr lang="en" sz="1600" dirty="0" smtClean="0"/>
          </a:br>
          <a:r>
            <a:rPr lang="x-none" sz="1600" b="0" i="0" dirty="0" smtClean="0">
              <a:solidFill>
                <a:srgbClr val="FFFFFF"/>
              </a:solidFill>
            </a:rPr>
            <a:t>Propietarios de UnFranchise (UFO)</a:t>
          </a:r>
        </a:p>
      </dgm:t>
    </dgm:pt>
    <dgm:pt modelId="{651E5EDE-53D3-FA40-9A08-04BC18B74916}" type="parTrans" cxnId="{E0E5A062-1AE7-CC40-9530-A5D204073040}">
      <dgm:prSet/>
      <dgm:spPr/>
      <dgm:t>
        <a:bodyPr/>
        <a:lstStyle/>
        <a:p>
          <a:endParaRPr lang="en-US" sz="1100" b="1"/>
        </a:p>
      </dgm:t>
    </dgm:pt>
    <dgm:pt modelId="{89008122-395B-8945-8293-7D5781210FFD}" type="sibTrans" cxnId="{E0E5A062-1AE7-CC40-9530-A5D204073040}">
      <dgm:prSet/>
      <dgm:spPr/>
      <dgm:t>
        <a:bodyPr/>
        <a:lstStyle/>
        <a:p>
          <a:endParaRPr lang="en-US" sz="1100" b="1"/>
        </a:p>
      </dgm:t>
    </dgm:pt>
    <dgm:pt modelId="{EA67D505-3432-8244-A6DB-4CDDA54962C0}" type="pres">
      <dgm:prSet presAssocID="{0828BA47-5EEC-4049-85C0-F2816CC03E3C}" presName="diagram" presStyleCnt="0">
        <dgm:presLayoutVars>
          <dgm:dir/>
          <dgm:resizeHandles val="exact"/>
        </dgm:presLayoutVars>
      </dgm:prSet>
      <dgm:spPr/>
    </dgm:pt>
    <dgm:pt modelId="{139A2CCF-2164-0341-8603-1ECF32C39EC7}" type="pres">
      <dgm:prSet presAssocID="{6A093699-3F12-CA40-88DE-1C68BC5A106B}" presName="node" presStyleLbl="node1" presStyleIdx="0" presStyleCnt="4">
        <dgm:presLayoutVars>
          <dgm:bulletEnabled val="1"/>
        </dgm:presLayoutVars>
      </dgm:prSet>
      <dgm:spPr/>
      <dgm:t>
        <a:bodyPr/>
        <a:lstStyle/>
        <a:p>
          <a:endParaRPr lang="en-US"/>
        </a:p>
      </dgm:t>
    </dgm:pt>
    <dgm:pt modelId="{9973FC80-BC72-7E49-8AF1-ED75692ED581}" type="pres">
      <dgm:prSet presAssocID="{93C6842A-4CC5-1B41-A5A6-4DB237BECAE3}" presName="sibTrans" presStyleCnt="0"/>
      <dgm:spPr/>
    </dgm:pt>
    <dgm:pt modelId="{71A07B5E-A216-3C40-9FD2-E2A4F5A1A9F5}" type="pres">
      <dgm:prSet presAssocID="{1A443FCE-5007-564A-908E-9D02CEE9ECCA}" presName="node" presStyleLbl="node1" presStyleIdx="1" presStyleCnt="4">
        <dgm:presLayoutVars>
          <dgm:bulletEnabled val="1"/>
        </dgm:presLayoutVars>
      </dgm:prSet>
      <dgm:spPr/>
      <dgm:t>
        <a:bodyPr/>
        <a:lstStyle/>
        <a:p>
          <a:endParaRPr lang="en-US"/>
        </a:p>
      </dgm:t>
    </dgm:pt>
    <dgm:pt modelId="{CC89D36B-FB69-E346-AED4-D2C5D8E50835}" type="pres">
      <dgm:prSet presAssocID="{3CF02092-6573-164B-8F84-8D9D9B6A1A0B}" presName="sibTrans" presStyleCnt="0"/>
      <dgm:spPr/>
    </dgm:pt>
    <dgm:pt modelId="{5BDF4924-F03C-B94A-9AF5-EF1892B74AE2}" type="pres">
      <dgm:prSet presAssocID="{09F63011-09D6-854E-B773-C6EAB8CFABE3}" presName="node" presStyleLbl="node1" presStyleIdx="2" presStyleCnt="4">
        <dgm:presLayoutVars>
          <dgm:bulletEnabled val="1"/>
        </dgm:presLayoutVars>
      </dgm:prSet>
      <dgm:spPr/>
      <dgm:t>
        <a:bodyPr/>
        <a:lstStyle/>
        <a:p>
          <a:endParaRPr lang="en-US"/>
        </a:p>
      </dgm:t>
    </dgm:pt>
    <dgm:pt modelId="{03E51FB9-AFF2-1849-87A1-0119FC443865}" type="pres">
      <dgm:prSet presAssocID="{E562E749-ED8C-A046-9367-07DA3B5A9674}" presName="sibTrans" presStyleCnt="0"/>
      <dgm:spPr/>
    </dgm:pt>
    <dgm:pt modelId="{DEEA890C-48C8-9A46-9523-7AF4589B8AC9}" type="pres">
      <dgm:prSet presAssocID="{BBDD237C-3C95-6546-8B9A-F2727ED6DEAD}" presName="node" presStyleLbl="node1" presStyleIdx="3" presStyleCnt="4">
        <dgm:presLayoutVars>
          <dgm:bulletEnabled val="1"/>
        </dgm:presLayoutVars>
      </dgm:prSet>
      <dgm:spPr/>
      <dgm:t>
        <a:bodyPr/>
        <a:lstStyle/>
        <a:p>
          <a:endParaRPr lang="en-US"/>
        </a:p>
      </dgm:t>
    </dgm:pt>
  </dgm:ptLst>
  <dgm:cxnLst>
    <dgm:cxn modelId="{6B1B9D92-84C9-8C4C-BF1E-CDAD2D50A20D}" type="presOf" srcId="{09F63011-09D6-854E-B773-C6EAB8CFABE3}" destId="{5BDF4924-F03C-B94A-9AF5-EF1892B74AE2}" srcOrd="0" destOrd="0" presId="urn:microsoft.com/office/officeart/2005/8/layout/default"/>
    <dgm:cxn modelId="{44F58059-8DB0-3B4F-907C-C13393AC47F2}" srcId="{0828BA47-5EEC-4049-85C0-F2816CC03E3C}" destId="{1A443FCE-5007-564A-908E-9D02CEE9ECCA}" srcOrd="1" destOrd="0" parTransId="{4172CBFE-15BC-634E-A1A8-579F34BEED2E}" sibTransId="{3CF02092-6573-164B-8F84-8D9D9B6A1A0B}"/>
    <dgm:cxn modelId="{2749CF92-53D5-B248-8782-7BB7ACB3A9F7}" type="presOf" srcId="{BBDD237C-3C95-6546-8B9A-F2727ED6DEAD}" destId="{DEEA890C-48C8-9A46-9523-7AF4589B8AC9}" srcOrd="0" destOrd="0" presId="urn:microsoft.com/office/officeart/2005/8/layout/default"/>
    <dgm:cxn modelId="{9CEA31A0-D33F-9A43-A22E-3EED2F0E3A2C}" srcId="{0828BA47-5EEC-4049-85C0-F2816CC03E3C}" destId="{6A093699-3F12-CA40-88DE-1C68BC5A106B}" srcOrd="0" destOrd="0" parTransId="{4182186B-B7B8-FB46-A806-DBD621520A1A}" sibTransId="{93C6842A-4CC5-1B41-A5A6-4DB237BECAE3}"/>
    <dgm:cxn modelId="{1A594033-CA84-6D4F-98C8-017EDF08E0AC}" type="presOf" srcId="{0828BA47-5EEC-4049-85C0-F2816CC03E3C}" destId="{EA67D505-3432-8244-A6DB-4CDDA54962C0}" srcOrd="0" destOrd="0" presId="urn:microsoft.com/office/officeart/2005/8/layout/default"/>
    <dgm:cxn modelId="{B8F550B7-83CE-8843-BE70-1B532BE410C8}" srcId="{0828BA47-5EEC-4049-85C0-F2816CC03E3C}" destId="{09F63011-09D6-854E-B773-C6EAB8CFABE3}" srcOrd="2" destOrd="0" parTransId="{E2E25ECF-24D9-1645-A3F3-BF0539CBC233}" sibTransId="{E562E749-ED8C-A046-9367-07DA3B5A9674}"/>
    <dgm:cxn modelId="{C33B2DAF-AC89-C74A-8EBE-E72A96E502AF}" type="presOf" srcId="{6A093699-3F12-CA40-88DE-1C68BC5A106B}" destId="{139A2CCF-2164-0341-8603-1ECF32C39EC7}" srcOrd="0" destOrd="0" presId="urn:microsoft.com/office/officeart/2005/8/layout/default"/>
    <dgm:cxn modelId="{160C97B4-87AF-B546-BEAC-6C9BD8E744F7}" type="presOf" srcId="{1A443FCE-5007-564A-908E-9D02CEE9ECCA}" destId="{71A07B5E-A216-3C40-9FD2-E2A4F5A1A9F5}" srcOrd="0" destOrd="0" presId="urn:microsoft.com/office/officeart/2005/8/layout/default"/>
    <dgm:cxn modelId="{E0E5A062-1AE7-CC40-9530-A5D204073040}" srcId="{0828BA47-5EEC-4049-85C0-F2816CC03E3C}" destId="{BBDD237C-3C95-6546-8B9A-F2727ED6DEAD}" srcOrd="3" destOrd="0" parTransId="{651E5EDE-53D3-FA40-9A08-04BC18B74916}" sibTransId="{89008122-395B-8945-8293-7D5781210FFD}"/>
    <dgm:cxn modelId="{F40B7B5C-DD15-DB43-ACDC-458B7EA43F58}" type="presParOf" srcId="{EA67D505-3432-8244-A6DB-4CDDA54962C0}" destId="{139A2CCF-2164-0341-8603-1ECF32C39EC7}" srcOrd="0" destOrd="0" presId="urn:microsoft.com/office/officeart/2005/8/layout/default"/>
    <dgm:cxn modelId="{433BE448-90FB-2448-8895-2FE0AF403FC5}" type="presParOf" srcId="{EA67D505-3432-8244-A6DB-4CDDA54962C0}" destId="{9973FC80-BC72-7E49-8AF1-ED75692ED581}" srcOrd="1" destOrd="0" presId="urn:microsoft.com/office/officeart/2005/8/layout/default"/>
    <dgm:cxn modelId="{078BDF3F-90A8-3F46-AE35-20D8468EABBE}" type="presParOf" srcId="{EA67D505-3432-8244-A6DB-4CDDA54962C0}" destId="{71A07B5E-A216-3C40-9FD2-E2A4F5A1A9F5}" srcOrd="2" destOrd="0" presId="urn:microsoft.com/office/officeart/2005/8/layout/default"/>
    <dgm:cxn modelId="{35E53232-1F15-D44F-95D8-58177DA4F3C1}" type="presParOf" srcId="{EA67D505-3432-8244-A6DB-4CDDA54962C0}" destId="{CC89D36B-FB69-E346-AED4-D2C5D8E50835}" srcOrd="3" destOrd="0" presId="urn:microsoft.com/office/officeart/2005/8/layout/default"/>
    <dgm:cxn modelId="{728209FA-F195-F849-9BF3-B300F50281A1}" type="presParOf" srcId="{EA67D505-3432-8244-A6DB-4CDDA54962C0}" destId="{5BDF4924-F03C-B94A-9AF5-EF1892B74AE2}" srcOrd="4" destOrd="0" presId="urn:microsoft.com/office/officeart/2005/8/layout/default"/>
    <dgm:cxn modelId="{04ADB869-D87A-844A-BD72-CD1CBE2E4D4B}" type="presParOf" srcId="{EA67D505-3432-8244-A6DB-4CDDA54962C0}" destId="{03E51FB9-AFF2-1849-87A1-0119FC443865}" srcOrd="5" destOrd="0" presId="urn:microsoft.com/office/officeart/2005/8/layout/default"/>
    <dgm:cxn modelId="{8A3EC89B-171C-3F48-9D68-52BF37B7F499}" type="presParOf" srcId="{EA67D505-3432-8244-A6DB-4CDDA54962C0}" destId="{DEEA890C-48C8-9A46-9523-7AF4589B8AC9}"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C8F1-CD6C-1B45-A729-1D186C7D8188}">
      <dsp:nvSpPr>
        <dsp:cNvPr id="0" name=""/>
        <dsp:cNvSpPr/>
      </dsp:nvSpPr>
      <dsp:spPr>
        <a:xfrm>
          <a:off x="381" y="519121"/>
          <a:ext cx="1487351" cy="89241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Amigable y sociable</a:t>
          </a:r>
        </a:p>
      </dsp:txBody>
      <dsp:txXfrm>
        <a:off x="381" y="519121"/>
        <a:ext cx="1487351" cy="892410"/>
      </dsp:txXfrm>
    </dsp:sp>
    <dsp:sp modelId="{8394F67E-A24B-CD43-833F-2E6E12872DE6}">
      <dsp:nvSpPr>
        <dsp:cNvPr id="0" name=""/>
        <dsp:cNvSpPr/>
      </dsp:nvSpPr>
      <dsp:spPr>
        <a:xfrm>
          <a:off x="1636467" y="519121"/>
          <a:ext cx="1487351" cy="892410"/>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Bien conectado</a:t>
          </a:r>
        </a:p>
      </dsp:txBody>
      <dsp:txXfrm>
        <a:off x="1636467" y="519121"/>
        <a:ext cx="1487351" cy="892410"/>
      </dsp:txXfrm>
    </dsp:sp>
    <dsp:sp modelId="{F866E947-56C8-E246-849A-E4A402985B90}">
      <dsp:nvSpPr>
        <dsp:cNvPr id="0" name=""/>
        <dsp:cNvSpPr/>
      </dsp:nvSpPr>
      <dsp:spPr>
        <a:xfrm>
          <a:off x="381" y="1560267"/>
          <a:ext cx="1487351" cy="892410"/>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Jóvenes empresarios</a:t>
          </a:r>
        </a:p>
      </dsp:txBody>
      <dsp:txXfrm>
        <a:off x="381" y="1560267"/>
        <a:ext cx="1487351" cy="892410"/>
      </dsp:txXfrm>
    </dsp:sp>
    <dsp:sp modelId="{7C1568AE-21E4-4246-8B6C-AA2EC844C208}">
      <dsp:nvSpPr>
        <dsp:cNvPr id="0" name=""/>
        <dsp:cNvSpPr/>
      </dsp:nvSpPr>
      <dsp:spPr>
        <a:xfrm>
          <a:off x="1636467" y="1560267"/>
          <a:ext cx="1487351" cy="89241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Organizado y fiable</a:t>
          </a:r>
        </a:p>
      </dsp:txBody>
      <dsp:txXfrm>
        <a:off x="1636467" y="1560267"/>
        <a:ext cx="1487351" cy="892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A2CCF-2164-0341-8603-1ECF32C39EC7}">
      <dsp:nvSpPr>
        <dsp:cNvPr id="0" name=""/>
        <dsp:cNvSpPr/>
      </dsp:nvSpPr>
      <dsp:spPr>
        <a:xfrm>
          <a:off x="374" y="343900"/>
          <a:ext cx="1458748" cy="8752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Motivado </a:t>
          </a:r>
        </a:p>
      </dsp:txBody>
      <dsp:txXfrm>
        <a:off x="374" y="343900"/>
        <a:ext cx="1458748" cy="875248"/>
      </dsp:txXfrm>
    </dsp:sp>
    <dsp:sp modelId="{71A07B5E-A216-3C40-9FD2-E2A4F5A1A9F5}">
      <dsp:nvSpPr>
        <dsp:cNvPr id="0" name=""/>
        <dsp:cNvSpPr/>
      </dsp:nvSpPr>
      <dsp:spPr>
        <a:xfrm>
          <a:off x="1604996" y="343900"/>
          <a:ext cx="1458748" cy="875248"/>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Profesionales</a:t>
          </a:r>
          <a:r>
            <a:rPr lang="en" sz="1600" kern="1200" dirty="0" smtClean="0"/>
            <a:t/>
          </a:r>
          <a:br>
            <a:rPr lang="en" sz="1600" kern="1200" dirty="0" smtClean="0"/>
          </a:br>
          <a:r>
            <a:rPr lang="x-none" sz="1600" b="0" i="0" kern="1200" dirty="0" smtClean="0">
              <a:solidFill>
                <a:srgbClr val="FFFFFF"/>
              </a:solidFill>
            </a:rPr>
            <a:t>(en cualquier campo)</a:t>
          </a:r>
        </a:p>
      </dsp:txBody>
      <dsp:txXfrm>
        <a:off x="1604996" y="343900"/>
        <a:ext cx="1458748" cy="875248"/>
      </dsp:txXfrm>
    </dsp:sp>
    <dsp:sp modelId="{5BDF4924-F03C-B94A-9AF5-EF1892B74AE2}">
      <dsp:nvSpPr>
        <dsp:cNvPr id="0" name=""/>
        <dsp:cNvSpPr/>
      </dsp:nvSpPr>
      <dsp:spPr>
        <a:xfrm>
          <a:off x="374" y="1365024"/>
          <a:ext cx="1458748" cy="875248"/>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Con habilidades administrativas</a:t>
          </a:r>
        </a:p>
      </dsp:txBody>
      <dsp:txXfrm>
        <a:off x="374" y="1365024"/>
        <a:ext cx="1458748" cy="875248"/>
      </dsp:txXfrm>
    </dsp:sp>
    <dsp:sp modelId="{DEEA890C-48C8-9A46-9523-7AF4589B8AC9}">
      <dsp:nvSpPr>
        <dsp:cNvPr id="0" name=""/>
        <dsp:cNvSpPr/>
      </dsp:nvSpPr>
      <dsp:spPr>
        <a:xfrm>
          <a:off x="1604996" y="1365024"/>
          <a:ext cx="1458748" cy="87524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x-none" sz="1600" b="0" i="0" kern="1200" dirty="0" smtClean="0">
              <a:solidFill>
                <a:srgbClr val="FFFFFF"/>
              </a:solidFill>
            </a:rPr>
            <a:t>Candidatos a</a:t>
          </a:r>
          <a:r>
            <a:rPr lang="en" sz="1600" kern="1200" dirty="0" smtClean="0"/>
            <a:t/>
          </a:r>
          <a:br>
            <a:rPr lang="en" sz="1600" kern="1200" dirty="0" smtClean="0"/>
          </a:br>
          <a:r>
            <a:rPr lang="x-none" sz="1600" b="0" i="0" kern="1200" dirty="0" smtClean="0">
              <a:solidFill>
                <a:srgbClr val="FFFFFF"/>
              </a:solidFill>
            </a:rPr>
            <a:t>Propietarios de UnFranchise (UFO)</a:t>
          </a:r>
        </a:p>
      </dsp:txBody>
      <dsp:txXfrm>
        <a:off x="1604996" y="1365024"/>
        <a:ext cx="1458748" cy="8752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92D4C-5038-894D-A900-942EB7260260}" type="datetimeFigureOut">
              <a:rPr lang="en-US" smtClean="0"/>
              <a:t>11/4/2015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5B5AFE-9C54-3841-A6A5-A9F525212132}" type="slidenum">
              <a:rPr lang="en-US" smtClean="0"/>
              <a:t>‹Nº›</a:t>
            </a:fld>
            <a:endParaRPr lang="en-US"/>
          </a:p>
        </p:txBody>
      </p:sp>
    </p:spTree>
    <p:extLst>
      <p:ext uri="{BB962C8B-B14F-4D97-AF65-F5344CB8AC3E}">
        <p14:creationId xmlns:p14="http://schemas.microsoft.com/office/powerpoint/2010/main" val="2226859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smtClean="0">
                <a:solidFill>
                  <a:srgbClr val="000000"/>
                </a:solidFill>
                <a:latin typeface="Arial" pitchFamily="18" charset="0"/>
              </a:rPr>
              <a:t>Dele</a:t>
            </a:r>
            <a:r>
              <a:rPr lang="es-US" sz="1200" b="0" i="0" dirty="0" smtClean="0">
                <a:solidFill>
                  <a:srgbClr val="000000"/>
                </a:solidFill>
                <a:latin typeface="Arial" pitchFamily="18" charset="0"/>
              </a:rPr>
              <a:t>s</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la bienvenida a los invitados</a:t>
            </a:r>
          </a:p>
          <a:p>
            <a:pPr marL="174669" indent="-174669">
              <a:buFont typeface="Arial"/>
              <a:buChar char="•"/>
            </a:pPr>
            <a:r>
              <a:rPr lang="x-none" sz="1200" b="0" i="0" dirty="0" smtClean="0">
                <a:solidFill>
                  <a:srgbClr val="000000"/>
                </a:solidFill>
                <a:latin typeface="Arial" pitchFamily="18" charset="0"/>
              </a:rPr>
              <a:t>Comparta su historia (2 minutos)</a:t>
            </a:r>
          </a:p>
          <a:p>
            <a:pPr marL="174669" indent="-174669">
              <a:buFont typeface="Arial"/>
              <a:buChar char="•"/>
            </a:pPr>
            <a:r>
              <a:rPr lang="x-none" sz="1200" b="0" i="0" smtClean="0">
                <a:solidFill>
                  <a:srgbClr val="000000"/>
                </a:solidFill>
                <a:latin typeface="Arial" pitchFamily="18" charset="0"/>
              </a:rPr>
              <a:t>Dígales que</a:t>
            </a:r>
            <a:r>
              <a:rPr lang="es-US" sz="1200" b="0" i="0" dirty="0" smtClean="0">
                <a:solidFill>
                  <a:srgbClr val="000000"/>
                </a:solidFill>
                <a:latin typeface="Arial" pitchFamily="18" charset="0"/>
              </a:rPr>
              <a:t> </a:t>
            </a:r>
            <a:r>
              <a:rPr lang="x-none" sz="1200" b="0" i="0" smtClean="0">
                <a:solidFill>
                  <a:srgbClr val="000000"/>
                </a:solidFill>
                <a:latin typeface="Arial" pitchFamily="18" charset="0"/>
              </a:rPr>
              <a:t>será </a:t>
            </a:r>
            <a:r>
              <a:rPr lang="x-none" sz="1200" b="0" i="0" dirty="0" smtClean="0">
                <a:solidFill>
                  <a:srgbClr val="000000"/>
                </a:solidFill>
                <a:latin typeface="Arial" pitchFamily="18" charset="0"/>
              </a:rPr>
              <a:t>únicamente una noche informativa, no tienen que tomar una decisión</a:t>
            </a:r>
            <a:r>
              <a:rPr lang="x-none" sz="1200" b="0" i="0" smtClean="0">
                <a:solidFill>
                  <a:srgbClr val="000000"/>
                </a:solidFill>
                <a:latin typeface="Arial" pitchFamily="18" charset="0"/>
              </a:rPr>
              <a:t>, </a:t>
            </a:r>
            <a:r>
              <a:rPr lang="es-US" sz="1200" b="0" i="0" dirty="0" smtClean="0">
                <a:solidFill>
                  <a:srgbClr val="000000"/>
                </a:solidFill>
                <a:latin typeface="Arial" pitchFamily="18" charset="0"/>
              </a:rPr>
              <a:t>que</a:t>
            </a:r>
            <a:r>
              <a:rPr lang="es-US" sz="1200" b="0" i="0" baseline="0" dirty="0" smtClean="0">
                <a:solidFill>
                  <a:srgbClr val="000000"/>
                </a:solidFill>
                <a:latin typeface="Arial" pitchFamily="18" charset="0"/>
              </a:rPr>
              <a:t> hagan e</a:t>
            </a:r>
            <a:r>
              <a:rPr lang="x-none" sz="1200" b="0" i="0" smtClean="0">
                <a:solidFill>
                  <a:srgbClr val="000000"/>
                </a:solidFill>
                <a:latin typeface="Arial" pitchFamily="18" charset="0"/>
              </a:rPr>
              <a:t>l </a:t>
            </a:r>
            <a:r>
              <a:rPr lang="x-none" sz="1200" b="0" i="0" dirty="0" smtClean="0">
                <a:solidFill>
                  <a:srgbClr val="000000"/>
                </a:solidFill>
                <a:latin typeface="Arial" pitchFamily="18" charset="0"/>
              </a:rPr>
              <a:t>seguimiento con la persona </a:t>
            </a:r>
            <a:r>
              <a:rPr lang="x-none" sz="1200" b="0" i="0" smtClean="0">
                <a:solidFill>
                  <a:srgbClr val="000000"/>
                </a:solidFill>
                <a:latin typeface="Arial" pitchFamily="18" charset="0"/>
              </a:rPr>
              <a:t>que lo</a:t>
            </a:r>
            <a:r>
              <a:rPr lang="es-US" sz="1200" b="0" i="0" dirty="0" smtClean="0">
                <a:solidFill>
                  <a:srgbClr val="000000"/>
                </a:solidFill>
                <a:latin typeface="Arial" pitchFamily="18" charset="0"/>
              </a:rPr>
              <a:t>s</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invitó a la presentación del </a:t>
            </a:r>
            <a:r>
              <a:rPr lang="x-none" sz="1200" b="0" i="0" smtClean="0">
                <a:solidFill>
                  <a:srgbClr val="000000"/>
                </a:solidFill>
                <a:latin typeface="Arial" pitchFamily="18" charset="0"/>
              </a:rPr>
              <a:t>Panorama General</a:t>
            </a:r>
            <a:r>
              <a:rPr lang="es-US" sz="1200" b="0" i="0" dirty="0" smtClean="0">
                <a:solidFill>
                  <a:srgbClr val="000000"/>
                </a:solidFill>
                <a:latin typeface="Arial" pitchFamily="18" charset="0"/>
              </a:rPr>
              <a:t>  </a:t>
            </a:r>
            <a:endParaRPr lang="x-none" sz="1200" b="0" i="0" dirty="0" smtClean="0">
              <a:solidFill>
                <a:srgbClr val="000000"/>
              </a:solidFill>
              <a:latin typeface="Arial" pitchFamily="18"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344171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smtClean="0">
                <a:solidFill>
                  <a:srgbClr val="000000"/>
                </a:solidFill>
                <a:latin typeface="Arial" pitchFamily="18" charset="0"/>
              </a:rPr>
              <a:t>NOTAS DE</a:t>
            </a:r>
            <a:r>
              <a:rPr lang="es-US" sz="1200" b="1" i="0" u="sng" dirty="0" smtClean="0">
                <a:solidFill>
                  <a:srgbClr val="000000"/>
                </a:solidFill>
                <a:latin typeface="Arial" pitchFamily="18" charset="0"/>
              </a:rPr>
              <a:t>L</a:t>
            </a:r>
            <a:r>
              <a:rPr lang="x-none" sz="1200" b="1" i="0" u="sng" smtClean="0">
                <a:solidFill>
                  <a:srgbClr val="000000"/>
                </a:solidFill>
                <a:latin typeface="Arial" pitchFamily="18" charset="0"/>
              </a:rPr>
              <a:t> </a:t>
            </a:r>
            <a:r>
              <a:rPr lang="x-none" sz="1200" b="1" i="0" u="sng" dirty="0" smtClean="0">
                <a:solidFill>
                  <a:srgbClr val="000000"/>
                </a:solidFill>
                <a:latin typeface="Arial" pitchFamily="18" charset="0"/>
              </a:rPr>
              <a:t>INSTRUCTOR:</a:t>
            </a:r>
          </a:p>
          <a:p>
            <a:pPr eaLnBrk="1" hangingPunct="1">
              <a:buFontTx/>
              <a:buChar char="•"/>
            </a:pPr>
            <a:r>
              <a:rPr lang="x-none" sz="1200" b="0" i="0" dirty="0" smtClean="0">
                <a:solidFill>
                  <a:srgbClr val="000000"/>
                </a:solidFill>
                <a:latin typeface="Arial" pitchFamily="18" charset="0"/>
              </a:rPr>
              <a:t>Estas son algunas pautas de conversación:</a:t>
            </a:r>
          </a:p>
          <a:p>
            <a:pPr lvl="1" eaLnBrk="1" hangingPunct="1">
              <a:buFontTx/>
              <a:buChar char="•"/>
            </a:pPr>
            <a:r>
              <a:rPr lang="x-none" sz="1200" b="0" i="0" dirty="0" smtClean="0">
                <a:solidFill>
                  <a:srgbClr val="000000"/>
                </a:solidFill>
                <a:latin typeface="Arial" pitchFamily="18" charset="0"/>
              </a:rPr>
              <a:t> Todos somos consumidores de sitios web en nuestras vidas cotidianas. </a:t>
            </a:r>
            <a:r>
              <a:rPr lang="x-none" sz="1200" b="0" i="0" smtClean="0">
                <a:solidFill>
                  <a:srgbClr val="000000"/>
                </a:solidFill>
                <a:latin typeface="Arial" pitchFamily="18" charset="0"/>
              </a:rPr>
              <a:t>Piense </a:t>
            </a:r>
            <a:r>
              <a:rPr lang="es-US" sz="1200" b="0" i="0" dirty="0" smtClean="0">
                <a:solidFill>
                  <a:srgbClr val="000000"/>
                </a:solidFill>
                <a:latin typeface="Arial" pitchFamily="18" charset="0"/>
              </a:rPr>
              <a:t>acerca</a:t>
            </a:r>
            <a:r>
              <a:rPr lang="es-US" sz="1200" b="0" i="0" baseline="0" dirty="0" smtClean="0">
                <a:solidFill>
                  <a:srgbClr val="000000"/>
                </a:solidFill>
                <a:latin typeface="Arial" pitchFamily="18" charset="0"/>
              </a:rPr>
              <a:t> de dónde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lee las noticias, socializa, etc. </a:t>
            </a:r>
          </a:p>
          <a:p>
            <a:pPr lvl="1" eaLnBrk="1" hangingPunct="1">
              <a:buFontTx/>
              <a:buChar char="•"/>
            </a:pPr>
            <a:r>
              <a:rPr lang="x-none" sz="1200" b="0" i="0" dirty="0" smtClean="0">
                <a:solidFill>
                  <a:srgbClr val="000000"/>
                </a:solidFill>
                <a:latin typeface="Arial" pitchFamily="18" charset="0"/>
              </a:rPr>
              <a:t> ¿Estaría de acuerdo en que la gente está conocectada y obtiene en línea la mayor cantidad de su información?</a:t>
            </a:r>
          </a:p>
          <a:p>
            <a:pPr lvl="1" eaLnBrk="1" hangingPunct="1">
              <a:buFontTx/>
              <a:buChar char="•"/>
            </a:pPr>
            <a:r>
              <a:rPr lang="x-none" sz="1200" b="0" i="0" dirty="0" smtClean="0">
                <a:solidFill>
                  <a:srgbClr val="000000"/>
                </a:solidFill>
                <a:latin typeface="Arial" pitchFamily="18" charset="0"/>
              </a:rPr>
              <a:t> Los negocios necesitan una presencia en línea para que puedan interactuar con sus clientes y </a:t>
            </a:r>
            <a:r>
              <a:rPr lang="x-none" sz="1200" b="0" i="0" smtClean="0">
                <a:solidFill>
                  <a:srgbClr val="000000"/>
                </a:solidFill>
                <a:latin typeface="Arial" pitchFamily="18" charset="0"/>
              </a:rPr>
              <a:t>clientes potenciales</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pPr lvl="1" eaLnBrk="1" hangingPunct="1">
              <a:buFontTx/>
              <a:buChar char="•"/>
            </a:pPr>
            <a:r>
              <a:rPr lang="x-none" sz="1200" b="0" i="0" dirty="0" smtClean="0">
                <a:solidFill>
                  <a:srgbClr val="000000"/>
                </a:solidFill>
                <a:latin typeface="Arial" pitchFamily="18" charset="0"/>
              </a:rPr>
              <a:t> Los clientes tienen la expectativa de poder navegar por sitios web en búsqueda de productos, información </a:t>
            </a:r>
            <a:r>
              <a:rPr lang="x-none" sz="1200" b="0" i="0" smtClean="0">
                <a:solidFill>
                  <a:srgbClr val="000000"/>
                </a:solidFill>
                <a:latin typeface="Arial" pitchFamily="18" charset="0"/>
              </a:rPr>
              <a:t>y servicios</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188187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smtClean="0">
                <a:solidFill>
                  <a:srgbClr val="000000"/>
                </a:solidFill>
                <a:latin typeface="Arial" pitchFamily="18" charset="0"/>
              </a:rPr>
              <a:t>NOTAS DE</a:t>
            </a:r>
            <a:r>
              <a:rPr lang="es-US" sz="1200" b="1" i="0" u="sng" dirty="0" smtClean="0">
                <a:solidFill>
                  <a:srgbClr val="000000"/>
                </a:solidFill>
                <a:latin typeface="Arial" pitchFamily="18" charset="0"/>
              </a:rPr>
              <a:t>L</a:t>
            </a:r>
            <a:r>
              <a:rPr lang="x-none" sz="1200" b="1" i="0" u="sng" smtClean="0">
                <a:solidFill>
                  <a:srgbClr val="000000"/>
                </a:solidFill>
                <a:latin typeface="Arial" pitchFamily="18" charset="0"/>
              </a:rPr>
              <a:t> </a:t>
            </a:r>
            <a:r>
              <a:rPr lang="x-none" sz="1200" b="1" i="0" u="sng" dirty="0" smtClean="0">
                <a:solidFill>
                  <a:srgbClr val="000000"/>
                </a:solidFill>
                <a:latin typeface="Arial" pitchFamily="18" charset="0"/>
              </a:rPr>
              <a:t>INSTRUCTOR:</a:t>
            </a:r>
          </a:p>
          <a:p>
            <a:pPr>
              <a:spcBef>
                <a:spcPts val="421"/>
              </a:spcBef>
              <a:buFont typeface="Times New Roman" pitchFamily="18" charset="0"/>
              <a:buChar char="•"/>
            </a:pPr>
            <a:r>
              <a:rPr lang="x-none" sz="1200" b="0" i="0" dirty="0" smtClean="0">
                <a:solidFill>
                  <a:srgbClr val="000000"/>
                </a:solidFill>
                <a:latin typeface="Arial" pitchFamily="18" charset="0"/>
              </a:rPr>
              <a:t>¿Ve qué sencillo 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424630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 INSTRUCTOR:</a:t>
            </a:r>
          </a:p>
          <a:p>
            <a:pPr>
              <a:spcBef>
                <a:spcPts val="421"/>
              </a:spcBef>
              <a:buFont typeface="Times New Roman" pitchFamily="18" charset="0"/>
              <a:buChar char="•"/>
            </a:pPr>
            <a:r>
              <a:rPr lang="x-none" sz="1200" b="0" i="0" dirty="0" smtClean="0">
                <a:solidFill>
                  <a:srgbClr val="000000"/>
                </a:solidFill>
                <a:latin typeface="Arial" pitchFamily="18" charset="0"/>
              </a:rPr>
              <a:t>¿Ve qué sencillo 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137670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8017" indent="-178017">
              <a:buFont typeface="Arial"/>
              <a:buChar char="•"/>
            </a:pPr>
            <a:r>
              <a:rPr lang="x-none" sz="1200" b="0" i="0" dirty="0" smtClean="0">
                <a:solidFill>
                  <a:srgbClr val="000000"/>
                </a:solidFill>
                <a:latin typeface="Arial" pitchFamily="18" charset="0"/>
              </a:rPr>
              <a:t>Estos son algunos ejemplos de sitios web creados</a:t>
            </a:r>
            <a:r>
              <a:rPr lang="x-none" sz="1200" b="0" i="0" smtClean="0">
                <a:solidFill>
                  <a:srgbClr val="000000"/>
                </a:solidFill>
                <a:latin typeface="Arial" pitchFamily="18" charset="0"/>
              </a:rPr>
              <a:t> </a:t>
            </a:r>
            <a:r>
              <a:rPr lang="es-US" sz="1200" b="0" i="0" dirty="0" smtClean="0">
                <a:solidFill>
                  <a:srgbClr val="000000"/>
                </a:solidFill>
                <a:latin typeface="Arial" pitchFamily="18" charset="0"/>
              </a:rPr>
              <a:t>con</a:t>
            </a:r>
            <a:r>
              <a:rPr lang="x-none" sz="1200" b="0" i="0" dirty="0" smtClean="0">
                <a:solidFill>
                  <a:srgbClr val="000000"/>
                </a:solidFill>
                <a:latin typeface="Arial" pitchFamily="18" charset="0"/>
              </a:rPr>
              <a:t> nuestro Centro de Diseño.</a:t>
            </a:r>
          </a:p>
          <a:p>
            <a:pPr marL="178017" indent="-178017">
              <a:buFont typeface="Arial"/>
              <a:buChar char="•"/>
            </a:pPr>
            <a:r>
              <a:rPr lang="x-none" sz="1200" b="0" i="0" dirty="0" smtClean="0">
                <a:solidFill>
                  <a:srgbClr val="000000"/>
                </a:solidFill>
                <a:latin typeface="Arial" pitchFamily="18" charset="0"/>
              </a:rPr>
              <a:t>Puede notar lo profesional que se ven estos diseños.</a:t>
            </a:r>
          </a:p>
          <a:p>
            <a:pPr marL="178017" indent="-178017">
              <a:buFont typeface="Arial"/>
              <a:buChar char="•"/>
            </a:pPr>
            <a:r>
              <a:rPr lang="x-none" sz="1200" b="0" i="0" dirty="0" smtClean="0">
                <a:solidFill>
                  <a:srgbClr val="000000"/>
                </a:solidFill>
                <a:latin typeface="Arial" pitchFamily="18" charset="0"/>
              </a:rPr>
              <a:t>Un empresario se sentiría orgulloso de tener uno de estos sitios web.</a:t>
            </a:r>
          </a:p>
          <a:p>
            <a:pPr marL="178017" indent="-178017">
              <a:buFont typeface="Arial"/>
              <a:buChar char="•"/>
            </a:pPr>
            <a:r>
              <a:rPr lang="x-none" sz="1200" b="0" i="0" dirty="0" smtClean="0">
                <a:solidFill>
                  <a:srgbClr val="000000"/>
                </a:solidFill>
                <a:latin typeface="Arial" pitchFamily="18" charset="0"/>
              </a:rPr>
              <a:t>Publicamos continuamente las creaciones más recientes de nuestro centro de diseño en nuestrá página de Facebook: facebook.com/officialmawebcenters</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617224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Diapositiva de introducción</a:t>
            </a:r>
          </a:p>
          <a:p>
            <a:pPr marL="174669" indent="-174669">
              <a:buFont typeface="Arial"/>
              <a:buChar char="•"/>
            </a:pPr>
            <a:r>
              <a:rPr lang="x-none" sz="1200" b="0" i="0" dirty="0" smtClean="0">
                <a:solidFill>
                  <a:srgbClr val="000000"/>
                </a:solidFill>
                <a:latin typeface="Arial" pitchFamily="18" charset="0"/>
              </a:rPr>
              <a:t>Nuestro portal de comercio electrónico es muy poderoso, pero a la vez fácil de administrar</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1160634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smtClean="0">
                <a:solidFill>
                  <a:srgbClr val="000000"/>
                </a:solidFill>
                <a:latin typeface="Arial" pitchFamily="18" charset="0"/>
              </a:rPr>
              <a:t>NOTAS D</a:t>
            </a:r>
            <a:r>
              <a:rPr lang="es-US" sz="1200" b="1" i="0" u="sng" dirty="0" smtClean="0">
                <a:solidFill>
                  <a:srgbClr val="000000"/>
                </a:solidFill>
                <a:latin typeface="Arial" pitchFamily="18" charset="0"/>
              </a:rPr>
              <a:t>EL</a:t>
            </a:r>
            <a:r>
              <a:rPr lang="x-none" sz="1200" b="1" i="0" u="sng" smtClean="0">
                <a:solidFill>
                  <a:srgbClr val="000000"/>
                </a:solidFill>
                <a:latin typeface="Arial" pitchFamily="18" charset="0"/>
              </a:rPr>
              <a:t> </a:t>
            </a:r>
            <a:r>
              <a:rPr lang="x-none" sz="1200" b="1" i="0" u="sng" dirty="0" smtClean="0">
                <a:solidFill>
                  <a:srgbClr val="000000"/>
                </a:solidFill>
                <a:latin typeface="Arial" pitchFamily="18" charset="0"/>
              </a:rPr>
              <a:t>INSTRUCTOR:</a:t>
            </a:r>
          </a:p>
          <a:p>
            <a:pPr marL="178027" indent="-178027">
              <a:buFont typeface="Arial"/>
              <a:buChar char="•"/>
            </a:pPr>
            <a:r>
              <a:rPr lang="x-none" sz="1200" b="0" i="0" dirty="0" smtClean="0">
                <a:solidFill>
                  <a:srgbClr val="000000"/>
                </a:solidFill>
                <a:latin typeface="Arial" pitchFamily="18" charset="0"/>
              </a:rPr>
              <a:t>Nuestro sistema de comercio electrónico es increíblemente flexible.</a:t>
            </a:r>
          </a:p>
          <a:p>
            <a:pPr marL="178027" indent="-178027">
              <a:buFont typeface="Arial"/>
              <a:buChar char="•"/>
            </a:pPr>
            <a:r>
              <a:rPr lang="x-none" sz="1200" b="0" i="0" dirty="0" smtClean="0">
                <a:solidFill>
                  <a:srgbClr val="000000"/>
                </a:solidFill>
                <a:latin typeface="Arial" pitchFamily="18" charset="0"/>
              </a:rPr>
              <a:t>Hay tantas cosas que se pueden hacer a través de este.</a:t>
            </a:r>
          </a:p>
          <a:p>
            <a:pPr marL="178027" indent="-178027">
              <a:buFont typeface="Arial"/>
              <a:buChar char="•"/>
            </a:pPr>
            <a:r>
              <a:rPr lang="x-none" sz="1200" b="0" i="0" smtClean="0">
                <a:solidFill>
                  <a:srgbClr val="000000"/>
                </a:solidFill>
                <a:latin typeface="Arial" pitchFamily="18" charset="0"/>
              </a:rPr>
              <a:t>(</a:t>
            </a:r>
            <a:r>
              <a:rPr lang="es-US" sz="1200" b="0" i="0" dirty="0" smtClean="0">
                <a:solidFill>
                  <a:srgbClr val="000000"/>
                </a:solidFill>
                <a:latin typeface="Arial" pitchFamily="18" charset="0"/>
              </a:rPr>
              <a:t>R</a:t>
            </a:r>
            <a:r>
              <a:rPr lang="x-none" sz="1200" b="0" i="0" smtClean="0">
                <a:solidFill>
                  <a:srgbClr val="000000"/>
                </a:solidFill>
                <a:latin typeface="Arial" pitchFamily="18" charset="0"/>
              </a:rPr>
              <a:t>elate </a:t>
            </a:r>
            <a:r>
              <a:rPr lang="x-none" sz="1200" b="0" i="0" dirty="0" smtClean="0">
                <a:solidFill>
                  <a:srgbClr val="000000"/>
                </a:solidFill>
                <a:latin typeface="Arial" pitchFamily="18" charset="0"/>
              </a:rPr>
              <a:t>algunos ejemplos personales relacionados con su propia base de usuarios).</a:t>
            </a:r>
          </a:p>
          <a:p>
            <a:pPr marL="178027" indent="-178027">
              <a:buFont typeface="Arial"/>
              <a:buChar char="•"/>
            </a:pPr>
            <a:r>
              <a:rPr lang="x-none" sz="1200" b="0" i="0" smtClean="0">
                <a:solidFill>
                  <a:srgbClr val="000000"/>
                </a:solidFill>
                <a:latin typeface="Arial" pitchFamily="18" charset="0"/>
              </a:rPr>
              <a:t>(</a:t>
            </a:r>
            <a:r>
              <a:rPr lang="es-US" sz="1200" b="0" i="0" dirty="0" smtClean="0">
                <a:solidFill>
                  <a:srgbClr val="000000"/>
                </a:solidFill>
                <a:latin typeface="Arial" pitchFamily="18" charset="0"/>
              </a:rPr>
              <a:t>M</a:t>
            </a:r>
            <a:r>
              <a:rPr lang="x-none" sz="1200" b="0" i="0" smtClean="0">
                <a:solidFill>
                  <a:srgbClr val="000000"/>
                </a:solidFill>
                <a:latin typeface="Arial" pitchFamily="18" charset="0"/>
              </a:rPr>
              <a:t>uestre </a:t>
            </a:r>
            <a:r>
              <a:rPr lang="x-none" sz="1200" b="0" i="0" dirty="0" smtClean="0">
                <a:solidFill>
                  <a:srgbClr val="000000"/>
                </a:solidFill>
                <a:latin typeface="Arial" pitchFamily="18" charset="0"/>
              </a:rPr>
              <a:t>algunos de los </a:t>
            </a:r>
            <a:r>
              <a:rPr lang="x-none" sz="1200" b="0" i="0" smtClean="0">
                <a:solidFill>
                  <a:srgbClr val="000000"/>
                </a:solidFill>
                <a:latin typeface="Arial" pitchFamily="18" charset="0"/>
              </a:rPr>
              <a:t>aspectos importantes</a:t>
            </a:r>
            <a:r>
              <a:rPr lang="es-US" sz="1200" b="0" i="0" dirty="0" smtClean="0">
                <a:solidFill>
                  <a:srgbClr val="000000"/>
                </a:solidFill>
                <a:latin typeface="Arial" pitchFamily="18" charset="0"/>
              </a:rPr>
              <a:t> sobre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las Características y los Beneficios)</a:t>
            </a:r>
          </a:p>
          <a:p>
            <a:pPr marL="178027" indent="-178027">
              <a:buFont typeface="Arial"/>
              <a:buChar char="•"/>
            </a:pPr>
            <a:r>
              <a:rPr lang="x-none" sz="1200" b="0" i="0" dirty="0" smtClean="0">
                <a:solidFill>
                  <a:srgbClr val="000000"/>
                </a:solidFill>
                <a:latin typeface="Arial" pitchFamily="18" charset="0"/>
              </a:rPr>
              <a:t>Una vez más, se trata de ofrecer una presencia eficaz en Internet. Si la solución actual del empresario no tiene la función para reseñas de productos del cliente o listas de deseo, ¿es esta una presencia eficaz en Internet? ¡No!</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4275314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8027" indent="-178027">
              <a:buFont typeface="Arial"/>
              <a:buChar char="•"/>
            </a:pPr>
            <a:r>
              <a:rPr lang="x-none" sz="1200" b="0" i="0" dirty="0" smtClean="0">
                <a:solidFill>
                  <a:srgbClr val="000000"/>
                </a:solidFill>
                <a:latin typeface="Arial" pitchFamily="18" charset="0"/>
              </a:rPr>
              <a:t>Nuestro sistema </a:t>
            </a:r>
            <a:r>
              <a:rPr lang="x-none" sz="1200" b="0" i="0" smtClean="0">
                <a:solidFill>
                  <a:srgbClr val="000000"/>
                </a:solidFill>
                <a:latin typeface="Arial" pitchFamily="18" charset="0"/>
              </a:rPr>
              <a:t>de comerci</a:t>
            </a:r>
            <a:r>
              <a:rPr lang="es-US" sz="1200" b="0" i="0" dirty="0" smtClean="0">
                <a:solidFill>
                  <a:srgbClr val="000000"/>
                </a:solidFill>
                <a:latin typeface="Arial" pitchFamily="18" charset="0"/>
              </a:rPr>
              <a:t>o</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electrónico es increíblemente flexible.</a:t>
            </a:r>
          </a:p>
          <a:p>
            <a:pPr marL="178027" indent="-178027">
              <a:buFont typeface="Arial"/>
              <a:buChar char="•"/>
            </a:pPr>
            <a:r>
              <a:rPr lang="x-none" sz="1200" b="0" i="0" dirty="0" smtClean="0">
                <a:solidFill>
                  <a:srgbClr val="000000"/>
                </a:solidFill>
                <a:latin typeface="Arial" pitchFamily="18" charset="0"/>
              </a:rPr>
              <a:t>Hay tantas cosas que se pueden hacer a través de este.</a:t>
            </a:r>
          </a:p>
          <a:p>
            <a:pPr marL="178027" indent="-178027">
              <a:buFont typeface="Arial"/>
              <a:buChar char="•"/>
            </a:pPr>
            <a:r>
              <a:rPr lang="x-none" sz="1200" b="0" i="0" smtClean="0">
                <a:solidFill>
                  <a:srgbClr val="000000"/>
                </a:solidFill>
                <a:latin typeface="Arial" pitchFamily="18" charset="0"/>
              </a:rPr>
              <a:t>(</a:t>
            </a:r>
            <a:r>
              <a:rPr lang="es-US" sz="1200" b="0" i="0" dirty="0" smtClean="0">
                <a:solidFill>
                  <a:srgbClr val="000000"/>
                </a:solidFill>
                <a:latin typeface="Arial" pitchFamily="18" charset="0"/>
              </a:rPr>
              <a:t>R</a:t>
            </a:r>
            <a:r>
              <a:rPr lang="x-none" sz="1200" b="0" i="0" smtClean="0">
                <a:solidFill>
                  <a:srgbClr val="000000"/>
                </a:solidFill>
                <a:latin typeface="Arial" pitchFamily="18" charset="0"/>
              </a:rPr>
              <a:t>elate </a:t>
            </a:r>
            <a:r>
              <a:rPr lang="x-none" sz="1200" b="0" i="0" dirty="0" smtClean="0">
                <a:solidFill>
                  <a:srgbClr val="000000"/>
                </a:solidFill>
                <a:latin typeface="Arial" pitchFamily="18" charset="0"/>
              </a:rPr>
              <a:t>algunos ejemplos personales relacionados con su propia base de usuarios).</a:t>
            </a:r>
          </a:p>
          <a:p>
            <a:pPr marL="178027" indent="-178027">
              <a:buFont typeface="Arial"/>
              <a:buChar char="•"/>
            </a:pPr>
            <a:r>
              <a:rPr lang="x-none" sz="1200" b="0" i="0" smtClean="0">
                <a:solidFill>
                  <a:srgbClr val="000000"/>
                </a:solidFill>
                <a:latin typeface="Arial" pitchFamily="18" charset="0"/>
              </a:rPr>
              <a:t>(</a:t>
            </a:r>
            <a:r>
              <a:rPr lang="es-US" sz="1200" b="0" i="0" dirty="0" smtClean="0">
                <a:solidFill>
                  <a:srgbClr val="000000"/>
                </a:solidFill>
                <a:latin typeface="Arial" pitchFamily="18" charset="0"/>
              </a:rPr>
              <a:t>M</a:t>
            </a:r>
            <a:r>
              <a:rPr lang="x-none" sz="1200" b="0" i="0" smtClean="0">
                <a:solidFill>
                  <a:srgbClr val="000000"/>
                </a:solidFill>
                <a:latin typeface="Arial" pitchFamily="18" charset="0"/>
              </a:rPr>
              <a:t>uestre </a:t>
            </a:r>
            <a:r>
              <a:rPr lang="x-none" sz="1200" b="0" i="0" dirty="0" smtClean="0">
                <a:solidFill>
                  <a:srgbClr val="000000"/>
                </a:solidFill>
                <a:latin typeface="Arial" pitchFamily="18" charset="0"/>
              </a:rPr>
              <a:t>algunos de los </a:t>
            </a:r>
            <a:r>
              <a:rPr lang="x-none" sz="1200" b="0" i="0" smtClean="0">
                <a:solidFill>
                  <a:srgbClr val="000000"/>
                </a:solidFill>
                <a:latin typeface="Arial" pitchFamily="18" charset="0"/>
              </a:rPr>
              <a:t>aspectos importantes</a:t>
            </a:r>
            <a:r>
              <a:rPr lang="es-US" sz="1200" b="0" i="0" dirty="0" smtClean="0">
                <a:solidFill>
                  <a:srgbClr val="000000"/>
                </a:solidFill>
                <a:latin typeface="Arial" pitchFamily="18" charset="0"/>
              </a:rPr>
              <a:t> sobre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las Características y los Beneficios).</a:t>
            </a:r>
          </a:p>
          <a:p>
            <a:pPr marL="178027" indent="-178027">
              <a:buFont typeface="Arial"/>
              <a:buChar char="•"/>
            </a:pPr>
            <a:r>
              <a:rPr lang="x-none" sz="1200" b="0" i="0" dirty="0" smtClean="0">
                <a:solidFill>
                  <a:srgbClr val="000000"/>
                </a:solidFill>
                <a:latin typeface="Arial" pitchFamily="18" charset="0"/>
              </a:rPr>
              <a:t>Una vez más, se trata de ofrecer una presencia eficaz en Internet. Si la solución actual del empresario no tiene la función para reseñas de productos del cliente o listas de deseo, ¿es esta una presencia eficaz en Internet? ¡No!</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2775597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x-none" sz="1200" b="1" i="0" dirty="0" smtClean="0">
                <a:solidFill>
                  <a:srgbClr val="000000"/>
                </a:solidFill>
              </a:rPr>
              <a:t>NOTAS DEL INSTRUCTOR:</a:t>
            </a:r>
            <a:r>
              <a:rPr lang="en" sz="1200" dirty="0" smtClean="0"/>
              <a:t/>
            </a:r>
            <a:br>
              <a:rPr lang="en" sz="1200" dirty="0" smtClean="0"/>
            </a:br>
            <a:r>
              <a:rPr lang="x-none" sz="1200" b="0" i="0" dirty="0" smtClean="0">
                <a:solidFill>
                  <a:srgbClr val="000000"/>
                </a:solidFill>
                <a:latin typeface="Arial" pitchFamily="18" charset="0"/>
              </a:rPr>
              <a:t>Nuestro sistema </a:t>
            </a:r>
            <a:r>
              <a:rPr lang="x-none" sz="1200" b="0" i="0" smtClean="0">
                <a:solidFill>
                  <a:srgbClr val="000000"/>
                </a:solidFill>
                <a:latin typeface="Arial" pitchFamily="18" charset="0"/>
              </a:rPr>
              <a:t>de comerci</a:t>
            </a:r>
            <a:r>
              <a:rPr lang="es-US" sz="1200" b="0" i="0" dirty="0" smtClean="0">
                <a:solidFill>
                  <a:srgbClr val="000000"/>
                </a:solidFill>
                <a:latin typeface="Arial" pitchFamily="18" charset="0"/>
              </a:rPr>
              <a:t>o</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electrónico es increíblemente flexible.</a:t>
            </a:r>
          </a:p>
          <a:p>
            <a:pPr defTabSz="949478">
              <a:defRPr/>
            </a:pPr>
            <a:endParaRPr lang="en-US" b="1" dirty="0" smtClean="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563149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x-none" sz="1200" b="1" i="0" dirty="0" smtClean="0">
                <a:solidFill>
                  <a:srgbClr val="000000"/>
                </a:solidFill>
              </a:rPr>
              <a:t>NOTAS DEL INSTRUCTOR:</a:t>
            </a:r>
          </a:p>
          <a:p>
            <a:pPr marL="178027" indent="-178027" defTabSz="949478">
              <a:buFont typeface="Arial"/>
              <a:buChar char="•"/>
              <a:defRPr/>
            </a:pPr>
            <a:r>
              <a:rPr lang="x-none" sz="1200" b="0" i="0" dirty="0" smtClean="0">
                <a:solidFill>
                  <a:srgbClr val="000000"/>
                </a:solidFill>
              </a:rPr>
              <a:t>Esta diapositiva es únicamente una introducción. El objetivo es despertar el entusiasmo acerca de lo que hablaremos. </a:t>
            </a:r>
          </a:p>
          <a:p>
            <a:pPr marL="178027" indent="-178027" defTabSz="949478">
              <a:buFont typeface="Arial"/>
              <a:buChar char="•"/>
              <a:defRPr/>
            </a:pPr>
            <a:r>
              <a:rPr lang="es-US" sz="1200" b="0" i="0" dirty="0" smtClean="0">
                <a:solidFill>
                  <a:srgbClr val="000000"/>
                </a:solidFill>
              </a:rPr>
              <a:t>H</a:t>
            </a:r>
            <a:r>
              <a:rPr lang="x-none" sz="1200" b="0" i="0" smtClean="0">
                <a:solidFill>
                  <a:srgbClr val="000000"/>
                </a:solidFill>
              </a:rPr>
              <a:t>able</a:t>
            </a:r>
            <a:r>
              <a:rPr lang="x-none" sz="1200" b="0" i="0" dirty="0" smtClean="0">
                <a:solidFill>
                  <a:srgbClr val="000000"/>
                </a:solidFill>
              </a:rPr>
              <a:t> brevemente sobre los temas importantes: sitios web, herramientas de comercialización, sin límites, asistencia</a:t>
            </a:r>
            <a:r>
              <a:rPr lang="x-none" sz="1200" b="0" i="0" smtClean="0">
                <a:solidFill>
                  <a:srgbClr val="000000"/>
                </a:solidFill>
              </a:rPr>
              <a:t>, seguridad </a:t>
            </a:r>
            <a:endParaRPr lang="x-none" sz="1200" b="0" i="0" dirty="0" smtClean="0">
              <a:solidFill>
                <a:srgbClr val="000000"/>
              </a:solidFill>
            </a:endParaRPr>
          </a:p>
          <a:p>
            <a:pPr marL="178027" indent="-178027" defTabSz="949478">
              <a:buFont typeface="Arial"/>
              <a:buChar char="•"/>
              <a:defRPr/>
            </a:pPr>
            <a:r>
              <a:rPr lang="x-none" sz="1200" b="0" i="0" dirty="0" smtClean="0">
                <a:solidFill>
                  <a:srgbClr val="000000"/>
                </a:solidFill>
              </a:rPr>
              <a:t>La meta es describir de manera sencilla lo integral y verdaderamente completa que es </a:t>
            </a:r>
            <a:r>
              <a:rPr lang="x-none" sz="1200" b="0" i="0" smtClean="0">
                <a:solidFill>
                  <a:srgbClr val="000000"/>
                </a:solidFill>
              </a:rPr>
              <a:t>nuestra solución</a:t>
            </a:r>
            <a:r>
              <a:rPr lang="es-US" sz="1200" b="0" i="0" dirty="0" smtClean="0">
                <a:solidFill>
                  <a:srgbClr val="000000"/>
                </a:solidFill>
              </a:rPr>
              <a:t>,</a:t>
            </a:r>
            <a:r>
              <a:rPr lang="x-none" sz="1200" b="0" i="0" smtClean="0">
                <a:solidFill>
                  <a:srgbClr val="000000"/>
                </a:solidFill>
              </a:rPr>
              <a:t> </a:t>
            </a:r>
            <a:r>
              <a:rPr lang="x-none" sz="1200" b="0" i="0" dirty="0" smtClean="0">
                <a:solidFill>
                  <a:srgbClr val="000000"/>
                </a:solidFill>
              </a:rPr>
              <a:t>e infundir confianza en el producto. </a:t>
            </a:r>
          </a:p>
          <a:p>
            <a:pPr marL="178027" indent="-178027" defTabSz="949478">
              <a:buFont typeface="Arial"/>
              <a:buChar char="•"/>
              <a:defRPr/>
            </a:pPr>
            <a:r>
              <a:rPr lang="x-none" sz="1200" b="0" i="0" dirty="0" smtClean="0">
                <a:solidFill>
                  <a:srgbClr val="000000"/>
                </a:solidFill>
              </a:rPr>
              <a:t>Dedique 1 minuto o </a:t>
            </a:r>
            <a:r>
              <a:rPr lang="x-none" sz="1200" b="0" i="0" smtClean="0">
                <a:solidFill>
                  <a:srgbClr val="000000"/>
                </a:solidFill>
              </a:rPr>
              <a:t>menos </a:t>
            </a:r>
            <a:r>
              <a:rPr lang="es-US" sz="1200" b="0" i="0" dirty="0" smtClean="0">
                <a:solidFill>
                  <a:srgbClr val="000000"/>
                </a:solidFill>
              </a:rPr>
              <a:t>a</a:t>
            </a:r>
            <a:r>
              <a:rPr lang="x-none" sz="1200" b="0" i="0" smtClean="0">
                <a:solidFill>
                  <a:srgbClr val="000000"/>
                </a:solidFill>
              </a:rPr>
              <a:t>n </a:t>
            </a:r>
            <a:r>
              <a:rPr lang="x-none" sz="1200" b="0" i="0" dirty="0" smtClean="0">
                <a:solidFill>
                  <a:srgbClr val="000000"/>
                </a:solidFill>
              </a:rPr>
              <a:t>esta diapositiva, ¡los detalles se muestran más adelante!</a:t>
            </a:r>
          </a:p>
          <a:p>
            <a:pPr defTabSz="94947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13439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x-none" sz="1200" b="1" i="0" dirty="0" smtClean="0">
                <a:solidFill>
                  <a:srgbClr val="000000"/>
                </a:solidFill>
              </a:rPr>
              <a:t>NOTAS DEL INSTRUCTOR:</a:t>
            </a:r>
          </a:p>
          <a:p>
            <a:pPr marL="178027" indent="-178027" defTabSz="949478">
              <a:buFont typeface="Arial"/>
              <a:buChar char="•"/>
              <a:defRPr/>
            </a:pPr>
            <a:r>
              <a:rPr lang="x-none" sz="1200" b="0" i="0" dirty="0" smtClean="0">
                <a:solidFill>
                  <a:srgbClr val="000000"/>
                </a:solidFill>
              </a:rPr>
              <a:t>Esta diapositiva es únicamente una introducción. El objetivo es despertar el entusiasmo sobre lo que hablaremos. </a:t>
            </a:r>
          </a:p>
          <a:p>
            <a:pPr defTabSz="949478">
              <a:defRPr/>
            </a:pP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302862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Nuestro programa es lucrativo ahora y lo será en el futuro, por lo </a:t>
            </a:r>
            <a:r>
              <a:rPr lang="x-none" sz="1200" b="0" i="0" smtClean="0">
                <a:solidFill>
                  <a:srgbClr val="000000"/>
                </a:solidFill>
                <a:latin typeface="Arial" pitchFamily="18" charset="0"/>
              </a:rPr>
              <a:t>que </a:t>
            </a:r>
            <a:r>
              <a:rPr lang="es-US" sz="1200" b="0" i="0" dirty="0" smtClean="0">
                <a:solidFill>
                  <a:srgbClr val="000000"/>
                </a:solidFill>
                <a:latin typeface="Arial" pitchFamily="18" charset="0"/>
              </a:rPr>
              <a:t>es</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una oportunidad excelente para expandir la distribución mediante candidatos calificados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3351268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x-none" sz="1200" b="1" i="0" dirty="0" smtClean="0">
                <a:solidFill>
                  <a:srgbClr val="000000"/>
                </a:solidFill>
              </a:rPr>
              <a:t>NOTAS DEL INSTRUCTOR:</a:t>
            </a:r>
          </a:p>
          <a:p>
            <a:pPr marL="178027" indent="-178027" defTabSz="949478">
              <a:buFont typeface="Arial"/>
              <a:buChar char="•"/>
              <a:defRPr/>
            </a:pPr>
            <a:r>
              <a:rPr lang="x-none" sz="1200" b="0" i="0" dirty="0" smtClean="0">
                <a:solidFill>
                  <a:srgbClr val="000000"/>
                </a:solidFill>
              </a:rPr>
              <a:t>En constante actualización. ¡Estas son recientes, pero hay más en camino!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188826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x-none" sz="1200" b="1" i="0" dirty="0" smtClean="0">
                <a:solidFill>
                  <a:srgbClr val="000000"/>
                </a:solidFill>
              </a:rPr>
              <a:t>NOTAS DEL INSTRUCTOR:</a:t>
            </a:r>
          </a:p>
          <a:p>
            <a:pPr marL="178027" indent="-178027" defTabSz="949478">
              <a:buFont typeface="Arial"/>
              <a:buChar char="•"/>
              <a:defRPr/>
            </a:pPr>
            <a:r>
              <a:rPr lang="x-none" sz="1200" b="0" i="0" dirty="0" smtClean="0">
                <a:solidFill>
                  <a:srgbClr val="000000"/>
                </a:solidFill>
              </a:rPr>
              <a:t>¡Relate historias!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2384459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smtClean="0">
                <a:solidFill>
                  <a:srgbClr val="000000"/>
                </a:solidFill>
                <a:latin typeface="Arial" pitchFamily="18" charset="0"/>
              </a:rPr>
              <a:t>NOTAS DE</a:t>
            </a:r>
            <a:r>
              <a:rPr lang="es-US" sz="1200" b="1" i="0" u="sng" dirty="0" smtClean="0">
                <a:solidFill>
                  <a:srgbClr val="000000"/>
                </a:solidFill>
                <a:latin typeface="Arial" pitchFamily="18" charset="0"/>
              </a:rPr>
              <a:t>L</a:t>
            </a:r>
            <a:r>
              <a:rPr lang="x-none" sz="1200" b="1" i="0" u="sng" smtClean="0">
                <a:solidFill>
                  <a:srgbClr val="000000"/>
                </a:solidFill>
                <a:latin typeface="Arial" pitchFamily="18" charset="0"/>
              </a:rPr>
              <a:t> </a:t>
            </a:r>
            <a:r>
              <a:rPr lang="x-none" sz="1200" b="1" i="0" u="sng" dirty="0" smtClean="0">
                <a:solidFill>
                  <a:srgbClr val="000000"/>
                </a:solidFill>
                <a:latin typeface="Arial" pitchFamily="18" charset="0"/>
              </a:rPr>
              <a:t>INSTRUCTOR:</a:t>
            </a:r>
          </a:p>
          <a:p>
            <a:pPr marL="178027" indent="-178027">
              <a:buFont typeface="Arial"/>
              <a:buChar char="•"/>
            </a:pPr>
            <a:r>
              <a:rPr lang="es-US" sz="1200" b="0" i="0" dirty="0" smtClean="0">
                <a:solidFill>
                  <a:srgbClr val="000000"/>
                </a:solidFill>
                <a:latin typeface="Arial" pitchFamily="18" charset="0"/>
              </a:rPr>
              <a:t>A</a:t>
            </a:r>
            <a:r>
              <a:rPr lang="es-US" sz="1200" b="0" i="0" baseline="0" dirty="0" smtClean="0">
                <a:solidFill>
                  <a:srgbClr val="000000"/>
                </a:solidFill>
                <a:latin typeface="Arial" pitchFamily="18" charset="0"/>
              </a:rPr>
              <a:t> </a:t>
            </a:r>
            <a:r>
              <a:rPr lang="x-none" sz="1200" b="0" i="0" smtClean="0">
                <a:solidFill>
                  <a:srgbClr val="000000"/>
                </a:solidFill>
                <a:latin typeface="Arial" pitchFamily="18" charset="0"/>
              </a:rPr>
              <a:t>a los clientes que desean comprar servicios adicionales</a:t>
            </a:r>
            <a:r>
              <a:rPr lang="es-US" sz="1200" b="0" i="0" baseline="0" dirty="0" smtClean="0">
                <a:solidFill>
                  <a:srgbClr val="000000"/>
                </a:solidFill>
                <a:latin typeface="Arial" pitchFamily="18" charset="0"/>
              </a:rPr>
              <a:t> t</a:t>
            </a:r>
            <a:r>
              <a:rPr lang="x-none" sz="1200" b="0" i="0" smtClean="0">
                <a:solidFill>
                  <a:srgbClr val="000000"/>
                </a:solidFill>
                <a:latin typeface="Arial" pitchFamily="18" charset="0"/>
              </a:rPr>
              <a:t>ambién </a:t>
            </a:r>
            <a:r>
              <a:rPr lang="x-none" sz="1200" b="0" i="0" dirty="0" smtClean="0">
                <a:solidFill>
                  <a:srgbClr val="000000"/>
                </a:solidFill>
                <a:latin typeface="Arial" pitchFamily="18" charset="0"/>
              </a:rPr>
              <a:t>puede </a:t>
            </a:r>
            <a:r>
              <a:rPr lang="x-none" sz="1200" b="0" i="0" smtClean="0">
                <a:solidFill>
                  <a:srgbClr val="000000"/>
                </a:solidFill>
                <a:latin typeface="Arial" pitchFamily="18" charset="0"/>
              </a:rPr>
              <a:t>venderles paquetes</a:t>
            </a:r>
            <a:r>
              <a:rPr lang="x-none" sz="1200" b="0" i="0" dirty="0" smtClean="0">
                <a:solidFill>
                  <a:srgbClr val="000000"/>
                </a:solidFill>
                <a:latin typeface="Arial" pitchFamily="18" charset="0"/>
              </a:rPr>
              <a:t> de diseño, de</a:t>
            </a:r>
            <a:r>
              <a:rPr lang="x-none" sz="1200" b="0" i="0" smtClean="0">
                <a:solidFill>
                  <a:srgbClr val="000000"/>
                </a:solidFill>
                <a:latin typeface="Arial" pitchFamily="18" charset="0"/>
              </a:rPr>
              <a:t> </a:t>
            </a:r>
            <a:r>
              <a:rPr lang="es-US" sz="1200" b="0" i="0" dirty="0" smtClean="0">
                <a:solidFill>
                  <a:srgbClr val="000000"/>
                </a:solidFill>
                <a:latin typeface="Arial" pitchFamily="18" charset="0"/>
              </a:rPr>
              <a:t>medios</a:t>
            </a:r>
            <a:r>
              <a:rPr lang="es-US" sz="1200" b="0" i="0" baseline="0" dirty="0" smtClean="0">
                <a:solidFill>
                  <a:srgbClr val="000000"/>
                </a:solidFill>
                <a:latin typeface="Arial" pitchFamily="18" charset="0"/>
              </a:rPr>
              <a:t> de comunicación en </a:t>
            </a:r>
            <a:r>
              <a:rPr lang="x-none" sz="1200" b="0" i="0" smtClean="0">
                <a:solidFill>
                  <a:srgbClr val="000000"/>
                </a:solidFill>
                <a:latin typeface="Arial" pitchFamily="18" charset="0"/>
              </a:rPr>
              <a:t>redes</a:t>
            </a:r>
            <a:r>
              <a:rPr lang="x-none" sz="1200" b="0" i="0" dirty="0" smtClean="0">
                <a:solidFill>
                  <a:srgbClr val="000000"/>
                </a:solidFill>
                <a:latin typeface="Arial" pitchFamily="18" charset="0"/>
              </a:rPr>
              <a:t> sociales y de comercialización por Internet.</a:t>
            </a:r>
          </a:p>
          <a:p>
            <a:pPr marL="178027" indent="-178027">
              <a:buFont typeface="Arial"/>
              <a:buChar char="•"/>
            </a:pPr>
            <a:r>
              <a:rPr lang="x-none" sz="1200" b="0" i="0" dirty="0" smtClean="0">
                <a:solidFill>
                  <a:srgbClr val="000000"/>
                </a:solidFill>
                <a:latin typeface="Arial" pitchFamily="18" charset="0"/>
              </a:rPr>
              <a:t>La diferencia que hay entre estos productos y nuestro paquete integral para sitio web es que estos productos </a:t>
            </a:r>
            <a:r>
              <a:rPr lang="x-none" sz="1200" b="0" i="0" smtClean="0">
                <a:solidFill>
                  <a:srgbClr val="000000"/>
                </a:solidFill>
                <a:latin typeface="Arial" pitchFamily="18" charset="0"/>
              </a:rPr>
              <a:t>se ofrecen</a:t>
            </a:r>
            <a:r>
              <a:rPr lang="es-US" sz="1200" b="0" i="0" dirty="0" smtClean="0">
                <a:solidFill>
                  <a:srgbClr val="000000"/>
                </a:solidFill>
                <a:latin typeface="Arial" pitchFamily="18" charset="0"/>
              </a:rPr>
              <a:t> con el apoyo de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un equipo dedicado a la implementación de los servicios comprados. Nuestros paquetes integrales vienen con las herramientas y la ayuda necesarias para hacerlo usted mismo.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341379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8027" indent="-178027">
              <a:buFont typeface="Arial"/>
              <a:buChar char="•"/>
            </a:pPr>
            <a:r>
              <a:rPr lang="x-none" sz="1200" b="0" i="0" dirty="0" smtClean="0">
                <a:solidFill>
                  <a:srgbClr val="000000"/>
                </a:solidFill>
                <a:latin typeface="Arial" pitchFamily="18" charset="0"/>
              </a:rPr>
              <a:t>Dé una breve explicación de lo que se incluye en cada producto. Mostrar esta dispositiva deberá tomar aproximadamente 5 minutos. </a:t>
            </a:r>
          </a:p>
          <a:p>
            <a:pPr marL="178027" indent="-178027">
              <a:buFont typeface="Arial"/>
              <a:buChar char="•"/>
            </a:pPr>
            <a:r>
              <a:rPr lang="x-none" sz="1200" b="0" i="0" dirty="0" smtClean="0">
                <a:solidFill>
                  <a:srgbClr val="000000"/>
                </a:solidFill>
                <a:latin typeface="Arial" pitchFamily="18" charset="0"/>
              </a:rPr>
              <a:t>Haga la distinción entre los productos que están disponibles exclusivamente para clientes de maWebCenters y los productos de </a:t>
            </a:r>
            <a:r>
              <a:rPr lang="x-none" sz="1200" b="0" i="0" smtClean="0">
                <a:solidFill>
                  <a:srgbClr val="000000"/>
                </a:solidFill>
                <a:latin typeface="Arial" pitchFamily="18" charset="0"/>
              </a:rPr>
              <a:t>venta general</a:t>
            </a:r>
            <a:r>
              <a:rPr lang="es-US" sz="1200" b="0" i="0" dirty="0" smtClean="0">
                <a:solidFill>
                  <a:srgbClr val="000000"/>
                </a:solidFill>
                <a:latin typeface="Arial" pitchFamily="18" charset="0"/>
              </a:rPr>
              <a:t>.</a:t>
            </a:r>
            <a:r>
              <a:rPr lang="x-none" sz="1200" b="0" i="0" smtClean="0">
                <a:solidFill>
                  <a:srgbClr val="000000"/>
                </a:solidFill>
                <a:latin typeface="Arial" pitchFamily="18" charset="0"/>
              </a:rPr>
              <a:t> </a:t>
            </a:r>
            <a:endParaRPr lang="x-none" sz="1200" b="0" i="0" dirty="0" smtClean="0">
              <a:solidFill>
                <a:srgbClr val="000000"/>
              </a:solidFill>
              <a:latin typeface="Arial" pitchFamily="18" charset="0"/>
            </a:endParaRPr>
          </a:p>
          <a:p>
            <a:pPr marL="178027" indent="-178027">
              <a:buFont typeface="Arial"/>
              <a:buChar char="•"/>
            </a:pPr>
            <a:r>
              <a:rPr lang="x-none" sz="1200" b="0" i="0" dirty="0" smtClean="0">
                <a:solidFill>
                  <a:srgbClr val="000000"/>
                </a:solidFill>
                <a:latin typeface="Arial" pitchFamily="18" charset="0"/>
              </a:rPr>
              <a:t>Es importante recordarles a la clase que cuando programen una cita de demostración, el Especialista en Producto intentará persuadirlos de comprar productos que tengan relevancia o signifiquen actualizaciones de utilidad para el cliente. Puede solicitarle al Especialista en Producto que venda también productos adicionales.</a:t>
            </a:r>
          </a:p>
          <a:p>
            <a:pPr marL="178027" indent="-178027">
              <a:buFont typeface="Arial"/>
              <a:buChar char="•"/>
            </a:pPr>
            <a:r>
              <a:rPr lang="x-none" sz="1200" b="0" i="0" dirty="0" smtClean="0">
                <a:solidFill>
                  <a:srgbClr val="000000"/>
                </a:solidFill>
                <a:latin typeface="Arial" pitchFamily="18" charset="0"/>
              </a:rPr>
              <a:t>¡Próximante se ofrecerá la programación de citas de venta de productos nuevos! Para programar una cita de venta de otros productos, se deberá realizar una consulta de 15 minutos y tener disponible cierta información antes de programarse </a:t>
            </a:r>
            <a:r>
              <a:rPr lang="x-none" sz="1200" b="0" i="0" smtClean="0">
                <a:solidFill>
                  <a:srgbClr val="000000"/>
                </a:solidFill>
                <a:latin typeface="Arial" pitchFamily="18" charset="0"/>
              </a:rPr>
              <a:t>una cita</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341379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Se demostrará el potencial de ganancias en relación con el potencial de crecimiento a corto y a largo plazo.</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69861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7988" indent="-177988">
              <a:buFont typeface="Arial"/>
              <a:buChar char="•"/>
            </a:pPr>
            <a:r>
              <a:rPr lang="x-none" sz="1200" b="0" i="0" dirty="0" smtClean="0">
                <a:solidFill>
                  <a:srgbClr val="000000"/>
                </a:solidFill>
                <a:latin typeface="Arial" pitchFamily="18" charset="0"/>
              </a:rPr>
              <a:t>Una vez más, usted puede aplicar esto en el cálculo de sus metas de costos fijos.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67158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Los dueño de negocios incurren en dos tipos de gastos.</a:t>
            </a:r>
          </a:p>
          <a:p>
            <a:pPr marL="174669" indent="-174669">
              <a:buFont typeface="Arial"/>
              <a:buChar char="•"/>
            </a:pPr>
            <a:r>
              <a:rPr lang="x-none" sz="1200" b="0" i="0" dirty="0" smtClean="0">
                <a:solidFill>
                  <a:srgbClr val="000000"/>
                </a:solidFill>
                <a:latin typeface="Arial" pitchFamily="18" charset="0"/>
              </a:rPr>
              <a:t>Tómese la libertad de hablar sobre cosas de temporada. Por ejemplo, es época de verano, hable de los costos de campamentos de verano. Hable de sus propios gastos en los que incurrirá, etc.</a:t>
            </a:r>
          </a:p>
          <a:p>
            <a:pPr marL="174669" indent="-174669">
              <a:buFont typeface="Arial"/>
              <a:buChar char="•"/>
            </a:pPr>
            <a:r>
              <a:rPr lang="x-none" sz="1200" b="0" i="0" dirty="0" smtClean="0">
                <a:solidFill>
                  <a:srgbClr val="000000"/>
                </a:solidFill>
                <a:latin typeface="Arial" pitchFamily="18" charset="0"/>
              </a:rPr>
              <a:t>Es importante hablar de cómo todas esas metas son ARTÍCULOS DE COSTOS FIJOS que se pueden pagar completamente.</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358706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7988" indent="-177988">
              <a:buFont typeface="Arial"/>
              <a:buChar char="•"/>
            </a:pPr>
            <a:r>
              <a:rPr lang="x-none" sz="1200" b="0" i="0" u="none" dirty="0" smtClean="0">
                <a:solidFill>
                  <a:srgbClr val="000000"/>
                </a:solidFill>
                <a:latin typeface="Arial" pitchFamily="18" charset="0"/>
              </a:rPr>
              <a:t>Potencial a largo plazo para los WCOs = flujo continuo de BV y de ganancias de ventas al por menor</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224373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7988" indent="-177988">
              <a:buFont typeface="Arial"/>
              <a:buChar char="•"/>
            </a:pPr>
            <a:r>
              <a:rPr lang="x-none" sz="1200" b="0" i="0" dirty="0" smtClean="0">
                <a:solidFill>
                  <a:srgbClr val="000000"/>
                </a:solidFill>
                <a:latin typeface="Arial" pitchFamily="18" charset="0"/>
              </a:rPr>
              <a:t>Échele un vistazo a lo que generan los Productos de</a:t>
            </a:r>
            <a:r>
              <a:rPr lang="x-none" sz="1200" b="0" i="0" smtClean="0">
                <a:solidFill>
                  <a:srgbClr val="000000"/>
                </a:solidFill>
                <a:latin typeface="Arial" pitchFamily="18" charset="0"/>
              </a:rPr>
              <a:t> </a:t>
            </a:r>
            <a:r>
              <a:rPr lang="es-AR" sz="1200" b="0" i="0" dirty="0" smtClean="0">
                <a:solidFill>
                  <a:srgbClr val="000000"/>
                </a:solidFill>
                <a:latin typeface="Arial" pitchFamily="18" charset="0"/>
              </a:rPr>
              <a:t>marketing</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Digital </a:t>
            </a:r>
          </a:p>
          <a:p>
            <a:pPr marL="177988" indent="-177988">
              <a:buFont typeface="Arial"/>
              <a:buChar char="•"/>
            </a:pPr>
            <a:r>
              <a:rPr lang="x-none" sz="1200" b="1" i="0" u="sng" dirty="0" smtClean="0">
                <a:solidFill>
                  <a:srgbClr val="000000"/>
                </a:solidFill>
                <a:latin typeface="Arial" pitchFamily="18" charset="0"/>
              </a:rPr>
              <a:t>Recuerde, la lista completa de precios y de BV está disponibe en mawc411.com/support.html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1543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7988" indent="-177988">
              <a:buFont typeface="Arial"/>
              <a:buChar char="•"/>
            </a:pPr>
            <a:r>
              <a:rPr lang="es-US" sz="1200" b="0" i="0" dirty="0" smtClean="0">
                <a:solidFill>
                  <a:srgbClr val="000000"/>
                </a:solidFill>
                <a:latin typeface="Arial" pitchFamily="18" charset="0"/>
              </a:rPr>
              <a:t>A</a:t>
            </a:r>
            <a:r>
              <a:rPr lang="x-none" sz="1200" b="0" i="0" smtClean="0">
                <a:solidFill>
                  <a:srgbClr val="000000"/>
                </a:solidFill>
                <a:latin typeface="Arial" pitchFamily="18" charset="0"/>
              </a:rPr>
              <a:t>quí</a:t>
            </a:r>
            <a:r>
              <a:rPr lang="es-US" sz="1200" b="0" i="0" dirty="0" smtClean="0">
                <a:solidFill>
                  <a:srgbClr val="000000"/>
                </a:solidFill>
                <a:latin typeface="Arial" pitchFamily="18" charset="0"/>
              </a:rPr>
              <a:t> es</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donde hablamos sobre el potencial de crecimiento. No se trata únicamente de lo que el UFO puede lograr por sí mismo. ¡Enseñemosles las oportunidades que tienen para desarrollarse!</a:t>
            </a:r>
          </a:p>
          <a:p>
            <a:pPr marL="177988" indent="-177988">
              <a:buFont typeface="Arial"/>
              <a:buChar char="•"/>
            </a:pPr>
            <a:r>
              <a:rPr lang="x-none" sz="1200" b="0" i="0" u="none" dirty="0" smtClean="0">
                <a:solidFill>
                  <a:srgbClr val="000000"/>
                </a:solidFill>
                <a:latin typeface="Arial" pitchFamily="18" charset="0"/>
              </a:rPr>
              <a:t>Búsqueda y reclutamiento de candidatos</a:t>
            </a:r>
          </a:p>
          <a:p>
            <a:pPr marL="177988" indent="-177988">
              <a:buFont typeface="Arial"/>
              <a:buChar char="•"/>
            </a:pPr>
            <a:r>
              <a:rPr lang="x-none" sz="1200" b="0" i="0" u="none" dirty="0" smtClean="0">
                <a:solidFill>
                  <a:srgbClr val="000000"/>
                </a:solidFill>
                <a:latin typeface="Arial" pitchFamily="18" charset="0"/>
              </a:rPr>
              <a:t>Desarrollo de la cartera </a:t>
            </a:r>
            <a:r>
              <a:rPr lang="x-none" sz="1200" b="0" i="0" u="none" smtClean="0">
                <a:solidFill>
                  <a:srgbClr val="000000"/>
                </a:solidFill>
                <a:latin typeface="Arial" pitchFamily="18" charset="0"/>
              </a:rPr>
              <a:t>de clientes</a:t>
            </a:r>
            <a:endParaRPr lang="x-none" sz="1200" b="0" i="0" u="none" dirty="0" smtClean="0">
              <a:solidFill>
                <a:srgbClr val="000000"/>
              </a:solidFill>
              <a:latin typeface="Arial" pitchFamily="18" charset="0"/>
            </a:endParaRPr>
          </a:p>
          <a:p>
            <a:pPr marL="177988" indent="-177988">
              <a:buFont typeface="Arial"/>
              <a:buChar char="•"/>
            </a:pPr>
            <a:r>
              <a:rPr lang="x-none" sz="1200" b="0" i="0" u="none" dirty="0" smtClean="0">
                <a:solidFill>
                  <a:srgbClr val="000000"/>
                </a:solidFill>
                <a:latin typeface="Arial" pitchFamily="18" charset="0"/>
              </a:rPr>
              <a:t>Expansión global</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64407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Al identificar candidatos</a:t>
            </a:r>
            <a:r>
              <a:rPr lang="x-none" sz="1200" b="0" i="0" smtClean="0">
                <a:solidFill>
                  <a:srgbClr val="000000"/>
                </a:solidFill>
                <a:latin typeface="Arial" pitchFamily="18" charset="0"/>
              </a:rPr>
              <a:t> </a:t>
            </a:r>
            <a:r>
              <a:rPr lang="es-US" sz="1200" b="0" i="0" dirty="0" smtClean="0">
                <a:solidFill>
                  <a:srgbClr val="000000"/>
                </a:solidFill>
                <a:latin typeface="Arial" pitchFamily="18" charset="0"/>
              </a:rPr>
              <a:t>excelentes </a:t>
            </a:r>
            <a:r>
              <a:rPr lang="x-none" sz="1200" b="0" i="0" smtClean="0">
                <a:solidFill>
                  <a:srgbClr val="000000"/>
                </a:solidFill>
                <a:latin typeface="Arial" pitchFamily="18" charset="0"/>
              </a:rPr>
              <a:t>para</a:t>
            </a:r>
            <a:r>
              <a:rPr lang="x-none" sz="1200" b="0" i="0" dirty="0" smtClean="0">
                <a:solidFill>
                  <a:srgbClr val="000000"/>
                </a:solidFill>
                <a:latin typeface="Arial" pitchFamily="18" charset="0"/>
              </a:rPr>
              <a:t> Proprietarios de</a:t>
            </a:r>
            <a:r>
              <a:rPr lang="x-none" sz="1200" b="0" i="0" smtClean="0">
                <a:solidFill>
                  <a:srgbClr val="000000"/>
                </a:solidFill>
                <a:latin typeface="Arial" pitchFamily="18" charset="0"/>
              </a:rPr>
              <a:t> Webcenter</a:t>
            </a:r>
            <a:r>
              <a:rPr lang="es-US" sz="1200" b="0" i="0" baseline="0" dirty="0" smtClean="0">
                <a:solidFill>
                  <a:srgbClr val="000000"/>
                </a:solidFill>
                <a:latin typeface="Arial" pitchFamily="18" charset="0"/>
              </a:rPr>
              <a:t> </a:t>
            </a:r>
            <a:r>
              <a:rPr lang="x-none" sz="1200" b="0" i="0" smtClean="0">
                <a:solidFill>
                  <a:srgbClr val="000000"/>
                </a:solidFill>
                <a:latin typeface="Arial" pitchFamily="18" charset="0"/>
              </a:rPr>
              <a:t>excelentes,</a:t>
            </a:r>
            <a:r>
              <a:rPr lang="es-US" sz="1200" b="0" i="0" baseline="0" dirty="0" smtClean="0">
                <a:solidFill>
                  <a:srgbClr val="000000"/>
                </a:solidFill>
                <a:latin typeface="Arial" pitchFamily="18" charset="0"/>
              </a:rPr>
              <a:t> </a:t>
            </a:r>
            <a:r>
              <a:rPr lang="x-none" sz="1200" b="0" i="0" smtClean="0">
                <a:solidFill>
                  <a:srgbClr val="000000"/>
                </a:solidFill>
                <a:latin typeface="Arial" pitchFamily="18" charset="0"/>
              </a:rPr>
              <a:t>es</a:t>
            </a:r>
            <a:r>
              <a:rPr lang="x-none" sz="1200" b="0" i="0" dirty="0" smtClean="0">
                <a:solidFill>
                  <a:srgbClr val="000000"/>
                </a:solidFill>
                <a:latin typeface="Arial" pitchFamily="18" charset="0"/>
              </a:rPr>
              <a:t> importantes enforcarse en las cualidades del candidato, más que en la profesión que ejercen</a:t>
            </a:r>
          </a:p>
          <a:p>
            <a:pPr marL="174669" indent="-174669">
              <a:buFont typeface="Arial"/>
              <a:buChar char="•"/>
            </a:pPr>
            <a:r>
              <a:rPr lang="x-none" sz="1200" b="0" i="0" dirty="0" smtClean="0">
                <a:solidFill>
                  <a:srgbClr val="000000"/>
                </a:solidFill>
                <a:latin typeface="Arial" pitchFamily="18" charset="0"/>
              </a:rPr>
              <a:t>Los aficionados a la tecnlogía no son </a:t>
            </a:r>
            <a:r>
              <a:rPr lang="x-none" sz="1200" b="0" i="0" smtClean="0">
                <a:solidFill>
                  <a:srgbClr val="000000"/>
                </a:solidFill>
                <a:latin typeface="Arial" pitchFamily="18" charset="0"/>
              </a:rPr>
              <a:t>malos candidatos</a:t>
            </a:r>
            <a:r>
              <a:rPr lang="es-US" sz="1200" b="0" i="0" dirty="0" smtClean="0">
                <a:solidFill>
                  <a:srgbClr val="000000"/>
                </a:solidFill>
                <a:latin typeface="Arial" pitchFamily="18" charset="0"/>
              </a:rPr>
              <a:t>,</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pero no son los ÚNICOS candidatos</a:t>
            </a:r>
          </a:p>
          <a:p>
            <a:pPr marL="174669" indent="-174669">
              <a:buFont typeface="Arial"/>
              <a:buChar char="•"/>
            </a:pPr>
            <a:r>
              <a:rPr lang="x-none" sz="1200" b="0" i="0" dirty="0" smtClean="0">
                <a:solidFill>
                  <a:srgbClr val="000000"/>
                </a:solidFill>
                <a:latin typeface="Arial" pitchFamily="18" charset="0"/>
              </a:rPr>
              <a:t>Una camarera que tenga iniciativa o una persona con motivación es mejor candidato a WCO que un diseñador de páginas web perezoso</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232652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65887">
              <a:defRPr/>
            </a:pPr>
            <a:r>
              <a:rPr lang="x-none" sz="1200" b="1" i="0" dirty="0" smtClean="0">
                <a:solidFill>
                  <a:srgbClr val="000000"/>
                </a:solidFill>
              </a:rPr>
              <a:t>Notas del instructor</a:t>
            </a:r>
          </a:p>
          <a:p>
            <a:pPr marL="174708" indent="-174708" defTabSz="465887">
              <a:buFont typeface="Arial"/>
              <a:buChar char="•"/>
              <a:defRPr/>
            </a:pPr>
            <a:r>
              <a:rPr lang="x-none" sz="1200" b="0" i="0" dirty="0" smtClean="0">
                <a:solidFill>
                  <a:srgbClr val="000000"/>
                </a:solidFill>
              </a:rPr>
              <a:t>Duplicarse es decisivo y hay numerosas formas de que usted duplique el potencial del Programa de WebCenter en su</a:t>
            </a:r>
            <a:r>
              <a:rPr lang="x-none" sz="1200" b="0" i="0" smtClean="0">
                <a:solidFill>
                  <a:srgbClr val="000000"/>
                </a:solidFill>
              </a:rPr>
              <a:t> organización</a:t>
            </a:r>
            <a:r>
              <a:rPr lang="es-US" sz="1200" b="0" i="0" dirty="0" smtClean="0">
                <a:solidFill>
                  <a:srgbClr val="000000"/>
                </a:solidFill>
              </a:rPr>
              <a:t>.</a:t>
            </a:r>
            <a:r>
              <a:rPr lang="es-US" sz="1200" b="0" i="0" baseline="0" dirty="0" smtClean="0">
                <a:solidFill>
                  <a:srgbClr val="000000"/>
                </a:solidFill>
              </a:rPr>
              <a:t> U</a:t>
            </a:r>
            <a:r>
              <a:rPr lang="x-none" sz="1200" b="0" i="0" smtClean="0">
                <a:solidFill>
                  <a:srgbClr val="000000"/>
                </a:solidFill>
              </a:rPr>
              <a:t>na </a:t>
            </a:r>
            <a:r>
              <a:rPr lang="x-none" sz="1200" b="0" i="0" dirty="0" smtClean="0">
                <a:solidFill>
                  <a:srgbClr val="000000"/>
                </a:solidFill>
              </a:rPr>
              <a:t>de </a:t>
            </a:r>
            <a:r>
              <a:rPr lang="x-none" sz="1200" b="0" i="0" smtClean="0">
                <a:solidFill>
                  <a:srgbClr val="000000"/>
                </a:solidFill>
              </a:rPr>
              <a:t>ellas </a:t>
            </a:r>
            <a:r>
              <a:rPr lang="es-US" sz="1200" b="0" i="0" dirty="0" smtClean="0">
                <a:solidFill>
                  <a:srgbClr val="000000"/>
                </a:solidFill>
              </a:rPr>
              <a:t>es </a:t>
            </a:r>
            <a:r>
              <a:rPr lang="x-none" sz="1200" b="0" i="0" smtClean="0">
                <a:solidFill>
                  <a:srgbClr val="000000"/>
                </a:solidFill>
              </a:rPr>
              <a:t>a través </a:t>
            </a:r>
            <a:r>
              <a:rPr lang="es-US" sz="1200" b="0" i="0" dirty="0" smtClean="0">
                <a:solidFill>
                  <a:srgbClr val="000000"/>
                </a:solidFill>
              </a:rPr>
              <a:t>del </a:t>
            </a:r>
            <a:r>
              <a:rPr lang="x-none" sz="1200" b="0" i="0" smtClean="0">
                <a:solidFill>
                  <a:srgbClr val="000000"/>
                </a:solidFill>
              </a:rPr>
              <a:t>Programa de Prácticas</a:t>
            </a:r>
            <a:r>
              <a:rPr lang="es-US" sz="1200" b="0" i="0" dirty="0" smtClean="0">
                <a:solidFill>
                  <a:srgbClr val="000000"/>
                </a:solidFill>
              </a:rPr>
              <a:t>.</a:t>
            </a:r>
            <a:endParaRPr lang="x-none" sz="1200" b="0" i="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2383676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65887">
              <a:defRPr/>
            </a:pPr>
            <a:r>
              <a:rPr lang="x-none" sz="1200" b="1" i="0" dirty="0" smtClean="0">
                <a:solidFill>
                  <a:srgbClr val="000000"/>
                </a:solidFill>
              </a:rPr>
              <a:t>Notas del instructor</a:t>
            </a:r>
          </a:p>
          <a:p>
            <a:pPr marL="174708" indent="-174708" defTabSz="465887">
              <a:buFont typeface="Arial"/>
              <a:buChar char="•"/>
              <a:defRPr/>
            </a:pPr>
            <a:r>
              <a:rPr lang="x-none" sz="1200" b="0" i="0" dirty="0" smtClean="0">
                <a:solidFill>
                  <a:srgbClr val="000000"/>
                </a:solidFill>
              </a:rPr>
              <a:t>Es una manera excelente de expandir su red de contactos</a:t>
            </a:r>
          </a:p>
          <a:p>
            <a:pPr marL="174708" indent="-174708" defTabSz="465887">
              <a:buFont typeface="Arial"/>
              <a:buChar char="•"/>
              <a:defRPr/>
            </a:pPr>
            <a:r>
              <a:rPr lang="x-none" sz="1200" b="0" i="0" dirty="0" smtClean="0">
                <a:solidFill>
                  <a:srgbClr val="000000"/>
                </a:solidFill>
              </a:rPr>
              <a:t>Oportunidades para desarrollar la cartera de clientes con sus clientes de sitio web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3174157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7988" indent="-177988">
              <a:spcBef>
                <a:spcPts val="421"/>
              </a:spcBef>
              <a:buFont typeface="Arial"/>
              <a:buChar char="•"/>
            </a:pPr>
            <a:r>
              <a:rPr lang="x-none" sz="1200" b="0" i="0" dirty="0" smtClean="0">
                <a:solidFill>
                  <a:srgbClr val="000000"/>
                </a:solidFill>
                <a:latin typeface="Arial" pitchFamily="18" charset="0"/>
              </a:rPr>
              <a:t>¿Qué beneficio hay para usted?</a:t>
            </a:r>
          </a:p>
          <a:p>
            <a:pPr marL="177988" indent="-177988">
              <a:spcBef>
                <a:spcPts val="421"/>
              </a:spcBef>
              <a:buFont typeface="Arial"/>
              <a:buChar char="•"/>
            </a:pPr>
            <a:r>
              <a:rPr lang="x-none" sz="1200" b="0" i="0" dirty="0" smtClean="0">
                <a:solidFill>
                  <a:srgbClr val="000000"/>
                </a:solidFill>
                <a:latin typeface="Arial" pitchFamily="18" charset="0"/>
              </a:rPr>
              <a:t>Primero, </a:t>
            </a:r>
            <a:r>
              <a:rPr lang="x-none" sz="1200" b="0" i="0" smtClean="0">
                <a:solidFill>
                  <a:srgbClr val="000000"/>
                </a:solidFill>
                <a:latin typeface="Arial" pitchFamily="18" charset="0"/>
              </a:rPr>
              <a:t>al tener</a:t>
            </a:r>
            <a:r>
              <a:rPr lang="es-US" sz="1200" b="0" i="0" baseline="0" dirty="0" smtClean="0">
                <a:solidFill>
                  <a:srgbClr val="000000"/>
                </a:solidFill>
                <a:latin typeface="Arial" pitchFamily="18" charset="0"/>
              </a:rPr>
              <a:t> </a:t>
            </a:r>
            <a:r>
              <a:rPr lang="x-none" sz="1200" b="0" i="0" smtClean="0">
                <a:solidFill>
                  <a:srgbClr val="000000"/>
                </a:solidFill>
                <a:latin typeface="Arial" pitchFamily="18" charset="0"/>
              </a:rPr>
              <a:t>sitios </a:t>
            </a:r>
            <a:r>
              <a:rPr lang="x-none" sz="1200" b="0" i="0" dirty="0" smtClean="0">
                <a:solidFill>
                  <a:srgbClr val="000000"/>
                </a:solidFill>
                <a:latin typeface="Arial" pitchFamily="18" charset="0"/>
              </a:rPr>
              <a:t>web completamente desarrollados en otros idiomas, y todo un panel de control </a:t>
            </a:r>
            <a:r>
              <a:rPr lang="x-none" sz="1200" b="0" i="0" smtClean="0">
                <a:solidFill>
                  <a:srgbClr val="000000"/>
                </a:solidFill>
                <a:latin typeface="Arial" pitchFamily="18" charset="0"/>
              </a:rPr>
              <a:t>del sistema</a:t>
            </a:r>
            <a:r>
              <a:rPr lang="es-US" sz="1200" b="0" i="0" baseline="0" dirty="0" smtClean="0">
                <a:solidFill>
                  <a:srgbClr val="000000"/>
                </a:solidFill>
                <a:latin typeface="Arial" pitchFamily="18" charset="0"/>
              </a:rPr>
              <a:t> que incluye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los menús y la ayuda contextual, los dueños de negocios que se sienten más confiados hablando un idioma distinto podrán utilizar la solución más eficazmente. </a:t>
            </a:r>
          </a:p>
          <a:p>
            <a:pPr marL="177988" indent="-177988">
              <a:spcBef>
                <a:spcPts val="421"/>
              </a:spcBef>
              <a:buFont typeface="Arial"/>
              <a:buChar char="•"/>
            </a:pPr>
            <a:r>
              <a:rPr lang="x-none" sz="1200" b="0" i="0" dirty="0" smtClean="0">
                <a:solidFill>
                  <a:srgbClr val="000000"/>
                </a:solidFill>
                <a:latin typeface="Arial" pitchFamily="18" charset="0"/>
              </a:rPr>
              <a:t>Segundo, se proporciona toda la asistencia, desde </a:t>
            </a:r>
            <a:r>
              <a:rPr lang="x-none" sz="1200" b="0" i="0" smtClean="0">
                <a:solidFill>
                  <a:srgbClr val="000000"/>
                </a:solidFill>
                <a:latin typeface="Arial" pitchFamily="18" charset="0"/>
              </a:rPr>
              <a:t>ventas </a:t>
            </a:r>
            <a:r>
              <a:rPr lang="es-US" sz="1200" b="0" i="0" dirty="0" smtClean="0">
                <a:solidFill>
                  <a:srgbClr val="000000"/>
                </a:solidFill>
                <a:latin typeface="Arial" pitchFamily="18" charset="0"/>
              </a:rPr>
              <a:t>hasta el</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apoyo continuo de clientes, en varios idiomas. </a:t>
            </a:r>
          </a:p>
          <a:p>
            <a:pPr marL="177988" indent="-177988">
              <a:spcBef>
                <a:spcPts val="421"/>
              </a:spcBef>
              <a:buFont typeface="Arial"/>
              <a:buChar char="•"/>
            </a:pPr>
            <a:r>
              <a:rPr lang="x-none" sz="1200" b="0" i="0" dirty="0" smtClean="0">
                <a:solidFill>
                  <a:srgbClr val="000000"/>
                </a:solidFill>
                <a:latin typeface="Arial" pitchFamily="18" charset="0"/>
              </a:rPr>
              <a:t>Si la lengua materna no es el inglés, es probable que encuentre a varios dueños de negocios con quienes puede entablar una conversación breve para programar una cita, pero usted no podría efectuar la </a:t>
            </a:r>
            <a:r>
              <a:rPr lang="x-none" sz="1200" b="0" i="0" smtClean="0">
                <a:solidFill>
                  <a:srgbClr val="000000"/>
                </a:solidFill>
                <a:latin typeface="Arial" pitchFamily="18" charset="0"/>
              </a:rPr>
              <a:t>introducción </a:t>
            </a:r>
            <a:r>
              <a:rPr lang="es-US" sz="1200" b="0" i="0" dirty="0" smtClean="0">
                <a:solidFill>
                  <a:srgbClr val="000000"/>
                </a:solidFill>
                <a:latin typeface="Arial" pitchFamily="18" charset="0"/>
              </a:rPr>
              <a:t>a la</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venta porque el dueño de negocio quizás no entienda muy bien inglés. De este modo, lo único que tiene que hacer es programar la cita, ¡y dejar que el equipo se encargue del resto!</a:t>
            </a:r>
          </a:p>
          <a:p>
            <a:pPr marL="177988" indent="-177988">
              <a:spcBef>
                <a:spcPts val="421"/>
              </a:spcBef>
              <a:buFont typeface="Arial"/>
              <a:buChar char="•"/>
            </a:pPr>
            <a:r>
              <a:rPr lang="x-none" sz="1200" b="0" i="0" dirty="0" smtClean="0">
                <a:solidFill>
                  <a:srgbClr val="000000"/>
                </a:solidFill>
                <a:latin typeface="Arial" pitchFamily="18" charset="0"/>
              </a:rPr>
              <a:t>Y sabemos que algunos de sus mejores candidatos para negocio son empresarios y clientes suyos. Es una manera muy natural de encontrar candidatos para el negocio en un mercado cultural en el que quizás no había pensado que podría incursionar.</a:t>
            </a:r>
          </a:p>
          <a:p>
            <a:pPr marL="177988" indent="-177988">
              <a:spcBef>
                <a:spcPct val="0"/>
              </a:spcBef>
              <a:buFont typeface="Arial"/>
              <a:buChar char="•"/>
            </a:pPr>
            <a:endParaRPr lang="en-US"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1436967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latin typeface="Arial" pitchFamily="18" charset="0"/>
              </a:rPr>
              <a:t>NOTAS DEL INSTRUCTOR:</a:t>
            </a:r>
          </a:p>
          <a:p>
            <a:pPr marL="177988" indent="-177988">
              <a:buFont typeface="Arial"/>
              <a:buChar char="•"/>
            </a:pPr>
            <a:r>
              <a:rPr lang="x-none" sz="1200" b="0" i="0" dirty="0" smtClean="0">
                <a:solidFill>
                  <a:srgbClr val="000000"/>
                </a:solidFill>
                <a:latin typeface="Arial" pitchFamily="18" charset="0"/>
              </a:rPr>
              <a:t>Dedique un momento para hablar concreta y rápidamente de los puntos. ¡Esta es una diapositiva de impacto para mostrar que la rentabilidad de nuestro modelo es alta! El potencial es grande y tienen muchas oportunidades para lograr el éxito.</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4164395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x-none" sz="1200" b="1" i="0" dirty="0" smtClean="0">
                <a:solidFill>
                  <a:srgbClr val="000000"/>
                </a:solidFill>
              </a:rPr>
              <a:t>NOTAS DEL INSTRUCTOR:</a:t>
            </a:r>
          </a:p>
          <a:p>
            <a:r>
              <a:rPr lang="x-none" sz="1200" b="0" i="0" dirty="0" smtClean="0">
                <a:solidFill>
                  <a:srgbClr val="000000"/>
                </a:solidFill>
              </a:rPr>
              <a:t>Una vez más, ¡otra Diapositiva de Impacto! Como recordatorio: "Ofrecemos un producto increíble y existe un mercado para lo que estamos vendiendo". </a:t>
            </a:r>
          </a:p>
          <a:p>
            <a:r>
              <a:rPr lang="x-none" sz="1200" b="0" i="0" dirty="0" smtClean="0">
                <a:solidFill>
                  <a:srgbClr val="000000"/>
                </a:solidFill>
              </a:rPr>
              <a:t>Pasamos ahora al siguiente punto de evaluación: El Sistema</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4015022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x-none" sz="1200" b="1" i="0" dirty="0" smtClean="0">
                <a:solidFill>
                  <a:srgbClr val="000000"/>
                </a:solidFill>
              </a:rPr>
              <a:t>Notas del instructor:</a:t>
            </a:r>
          </a:p>
          <a:p>
            <a:r>
              <a:rPr lang="x-none" sz="1200" b="0" i="0" dirty="0" smtClean="0">
                <a:solidFill>
                  <a:srgbClr val="000000"/>
                </a:solidFill>
              </a:rPr>
              <a:t>Recuérdele a la gente que estamos viendo los fundamentos de nuestro sistema de ventas, y que pueden asistir a un curso 101 o 201 para recibir capacitación adicional sobre nuestro sistema de ventas estandarizado. También es un buen punto mencionar dónde pueden hallar la información sobre estas capacitaciones (www.mawc411.com), y tómese la libertad de comunicarles si usted tiene capacitaciones </a:t>
            </a:r>
            <a:r>
              <a:rPr lang="x-none" sz="1200" b="0" i="0" smtClean="0">
                <a:solidFill>
                  <a:srgbClr val="000000"/>
                </a:solidFill>
              </a:rPr>
              <a:t>programadas próximamente</a:t>
            </a:r>
            <a:r>
              <a:rPr lang="es-US" sz="1200" b="0" i="0" dirty="0" smtClean="0">
                <a:solidFill>
                  <a:srgbClr val="000000"/>
                </a:solidFill>
              </a:rPr>
              <a:t>.</a:t>
            </a:r>
            <a:endParaRPr lang="x-none" sz="1200" b="0" i="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3176389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Hablemos de lo que estamos vendiendo</a:t>
            </a:r>
          </a:p>
          <a:p>
            <a:pPr marL="174669" indent="-174669">
              <a:buFont typeface="Arial"/>
              <a:buChar char="•"/>
            </a:pPr>
            <a:r>
              <a:rPr lang="x-none" sz="1200" b="0" i="0" dirty="0" smtClean="0">
                <a:solidFill>
                  <a:srgbClr val="000000"/>
                </a:solidFill>
                <a:latin typeface="Arial" pitchFamily="18" charset="0"/>
              </a:rPr>
              <a:t>¿Estamos vendiendo...</a:t>
            </a:r>
          </a:p>
          <a:p>
            <a:pPr marL="640453" lvl="1" indent="-174669">
              <a:buFont typeface="Arial"/>
              <a:buChar char="•"/>
            </a:pPr>
            <a:r>
              <a:rPr lang="x-none" sz="1200" b="0" i="0" dirty="0" smtClean="0">
                <a:solidFill>
                  <a:srgbClr val="000000"/>
                </a:solidFill>
                <a:latin typeface="Arial" pitchFamily="18" charset="0"/>
              </a:rPr>
              <a:t>la tecnología?</a:t>
            </a:r>
          </a:p>
          <a:p>
            <a:pPr marL="640453" lvl="1" indent="-174669">
              <a:buFont typeface="Arial"/>
              <a:buChar char="•"/>
            </a:pPr>
            <a:r>
              <a:rPr lang="x-none" sz="1200" b="0" i="0" dirty="0" smtClean="0">
                <a:solidFill>
                  <a:srgbClr val="000000"/>
                </a:solidFill>
                <a:latin typeface="Arial" pitchFamily="18" charset="0"/>
              </a:rPr>
              <a:t>las características?</a:t>
            </a:r>
          </a:p>
          <a:p>
            <a:pPr marL="640453" lvl="1" indent="-174669">
              <a:buFont typeface="Arial"/>
              <a:buChar char="•"/>
            </a:pPr>
            <a:r>
              <a:rPr lang="x-none" sz="1200" b="0" i="0" dirty="0" smtClean="0">
                <a:solidFill>
                  <a:srgbClr val="000000"/>
                </a:solidFill>
                <a:latin typeface="Arial" pitchFamily="18" charset="0"/>
              </a:rPr>
              <a:t>los beneficios?</a:t>
            </a:r>
          </a:p>
          <a:p>
            <a:pPr marL="640453" lvl="1" indent="-174669">
              <a:buFont typeface="Arial"/>
              <a:buChar char="•"/>
            </a:pPr>
            <a:r>
              <a:rPr lang="x-none" sz="1200" b="0" i="0" dirty="0" smtClean="0">
                <a:solidFill>
                  <a:srgbClr val="000000"/>
                </a:solidFill>
                <a:latin typeface="Arial" pitchFamily="18" charset="0"/>
              </a:rPr>
              <a:t>la cita?</a:t>
            </a:r>
          </a:p>
          <a:p>
            <a:pPr marL="174669" indent="-174669">
              <a:buFont typeface="Arial"/>
              <a:buChar char="•"/>
            </a:pPr>
            <a:r>
              <a:rPr lang="x-none" sz="1200" b="0" i="0" dirty="0" smtClean="0">
                <a:solidFill>
                  <a:srgbClr val="000000"/>
                </a:solidFill>
                <a:latin typeface="Arial" pitchFamily="18" charset="0"/>
              </a:rPr>
              <a:t>¿cuál de estas usted cree y por qué?</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1563342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Usted no es el experto en ventas, de diseño ni técnico</a:t>
            </a:r>
          </a:p>
          <a:p>
            <a:pPr marL="174669" indent="-174669">
              <a:buFont typeface="Arial"/>
              <a:buChar char="•"/>
            </a:pPr>
            <a:r>
              <a:rPr lang="es-US" sz="1200" b="0" i="0" dirty="0" smtClean="0">
                <a:solidFill>
                  <a:srgbClr val="000000"/>
                </a:solidFill>
              </a:rPr>
              <a:t>Hay</a:t>
            </a:r>
            <a:r>
              <a:rPr lang="es-US" sz="1200" b="0" i="0" baseline="0" dirty="0" smtClean="0">
                <a:solidFill>
                  <a:srgbClr val="000000"/>
                </a:solidFill>
              </a:rPr>
              <a:t> </a:t>
            </a:r>
            <a:r>
              <a:rPr lang="x-none" sz="1200" b="0" i="0" smtClean="0">
                <a:solidFill>
                  <a:srgbClr val="000000"/>
                </a:solidFill>
              </a:rPr>
              <a:t>equipos </a:t>
            </a:r>
            <a:r>
              <a:rPr lang="x-none" sz="1200" b="0" i="0" dirty="0" smtClean="0">
                <a:solidFill>
                  <a:srgbClr val="000000"/>
                </a:solidFill>
              </a:rPr>
              <a:t>de profesionales que trabajan para usted, y se encargarán de todo el trabajo complejo por usted</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37</a:t>
            </a:fld>
            <a:endParaRPr lang="en-US" dirty="0">
              <a:solidFill>
                <a:prstClr val="black"/>
              </a:solidFill>
              <a:latin typeface="Calibri"/>
            </a:endParaRPr>
          </a:p>
        </p:txBody>
      </p:sp>
    </p:spTree>
    <p:extLst>
      <p:ext uri="{BB962C8B-B14F-4D97-AF65-F5344CB8AC3E}">
        <p14:creationId xmlns:p14="http://schemas.microsoft.com/office/powerpoint/2010/main" val="459118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Usted no es el experto en ventas, de diseño ni técnico</a:t>
            </a:r>
          </a:p>
          <a:p>
            <a:pPr marL="174669" indent="-174669">
              <a:buFont typeface="Arial"/>
              <a:buChar char="•"/>
            </a:pPr>
            <a:r>
              <a:rPr lang="es-US" sz="1200" b="0" i="0" dirty="0" smtClean="0">
                <a:solidFill>
                  <a:srgbClr val="000000"/>
                </a:solidFill>
              </a:rPr>
              <a:t>Hay</a:t>
            </a:r>
            <a:r>
              <a:rPr lang="x-none" sz="1200" b="0" i="0" smtClean="0">
                <a:solidFill>
                  <a:srgbClr val="000000"/>
                </a:solidFill>
              </a:rPr>
              <a:t> </a:t>
            </a:r>
            <a:r>
              <a:rPr lang="x-none" sz="1200" b="0" i="0" dirty="0" smtClean="0">
                <a:solidFill>
                  <a:srgbClr val="000000"/>
                </a:solidFill>
              </a:rPr>
              <a:t>equipos de profesionales que trabajan para usted, y se encargarán de todo el trabajo complejo por usted</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p14="http://schemas.microsoft.com/office/powerpoint/2010/main" val="1523290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Ayude a la clase a entender que utilizar a los Especialistas en Producto es fácil y que ellos los ayudarán a ganar dinero.</a:t>
            </a:r>
          </a:p>
          <a:p>
            <a:pPr marL="174669" indent="-174669">
              <a:buFont typeface="Arial"/>
              <a:buChar char="•"/>
            </a:pPr>
            <a:r>
              <a:rPr lang="x-none" sz="1200" b="0" i="0" dirty="0" smtClean="0">
                <a:solidFill>
                  <a:srgbClr val="000000"/>
                </a:solidFill>
              </a:rPr>
              <a:t>Dígales lo que pueden esperar del Especialista en Producto para que se sientan más seguros al utilizar ese recurso.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39</a:t>
            </a:fld>
            <a:endParaRPr lang="en-US" dirty="0">
              <a:solidFill>
                <a:prstClr val="black"/>
              </a:solidFill>
              <a:latin typeface="Calibri"/>
            </a:endParaRPr>
          </a:p>
        </p:txBody>
      </p:sp>
    </p:spTree>
    <p:extLst>
      <p:ext uri="{BB962C8B-B14F-4D97-AF65-F5344CB8AC3E}">
        <p14:creationId xmlns:p14="http://schemas.microsoft.com/office/powerpoint/2010/main" val="216454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Esta es una introducción de lo que se puede anticipar</a:t>
            </a:r>
          </a:p>
          <a:p>
            <a:pPr marL="174669" indent="-174669">
              <a:buFont typeface="Arial"/>
              <a:buChar char="•"/>
            </a:pPr>
            <a:r>
              <a:rPr lang="x-none" sz="1200" b="0" i="0" dirty="0" smtClean="0">
                <a:solidFill>
                  <a:srgbClr val="000000"/>
                </a:solidFill>
                <a:latin typeface="Arial" pitchFamily="18" charset="0"/>
              </a:rPr>
              <a:t>No pase mucho tiempo en la diapositiva. No entre </a:t>
            </a:r>
            <a:r>
              <a:rPr lang="x-none" sz="1200" b="0" i="0" smtClean="0">
                <a:solidFill>
                  <a:srgbClr val="000000"/>
                </a:solidFill>
                <a:latin typeface="Arial" pitchFamily="18" charset="0"/>
              </a:rPr>
              <a:t>en detalles</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401181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Ayude a la clase a entender que el Centro de Diseño es fácil de usar y que los ayudará a ganar dinero.</a:t>
            </a:r>
          </a:p>
          <a:p>
            <a:pPr marL="174669" indent="-174669">
              <a:buFont typeface="Arial"/>
              <a:buChar char="•"/>
            </a:pPr>
            <a:r>
              <a:rPr lang="x-none" sz="1200" b="0" i="0" dirty="0" smtClean="0">
                <a:solidFill>
                  <a:srgbClr val="000000"/>
                </a:solidFill>
              </a:rPr>
              <a:t>Dígales lo que pueden esperar del Centro de Diseño para que se sientan más seguros al utilizar ese recurso.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40</a:t>
            </a:fld>
            <a:endParaRPr lang="en-US" dirty="0">
              <a:solidFill>
                <a:prstClr val="black"/>
              </a:solidFill>
              <a:latin typeface="Calibri"/>
            </a:endParaRPr>
          </a:p>
        </p:txBody>
      </p:sp>
    </p:spTree>
    <p:extLst>
      <p:ext uri="{BB962C8B-B14F-4D97-AF65-F5344CB8AC3E}">
        <p14:creationId xmlns:p14="http://schemas.microsoft.com/office/powerpoint/2010/main" val="2630428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Hace que nuestro sistema sea duplicable porque usted no tiene que ser un gurú en tecnología para administrar los sitios web de sus clientes.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41</a:t>
            </a:fld>
            <a:endParaRPr lang="en-US" dirty="0">
              <a:solidFill>
                <a:prstClr val="black"/>
              </a:solidFill>
              <a:latin typeface="Calibri"/>
            </a:endParaRPr>
          </a:p>
        </p:txBody>
      </p:sp>
    </p:spTree>
    <p:extLst>
      <p:ext uri="{BB962C8B-B14F-4D97-AF65-F5344CB8AC3E}">
        <p14:creationId xmlns:p14="http://schemas.microsoft.com/office/powerpoint/2010/main" val="1930277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Repaso del Método Sencillo de Ventas</a:t>
            </a:r>
          </a:p>
          <a:p>
            <a:pPr marL="174669" indent="-174669">
              <a:buFont typeface="Arial"/>
              <a:buChar char="•"/>
            </a:pPr>
            <a:r>
              <a:rPr lang="x-none" sz="1200" b="0" i="0" dirty="0" smtClean="0">
                <a:solidFill>
                  <a:srgbClr val="000000"/>
                </a:solidFill>
              </a:rPr>
              <a:t>¡Explíquelo en términos simples!</a:t>
            </a:r>
          </a:p>
          <a:p>
            <a:pPr marL="174669" indent="-174669">
              <a:buFont typeface="Arial"/>
              <a:buChar char="•"/>
            </a:pPr>
            <a:r>
              <a:rPr lang="x-none" sz="1200" b="0" i="0" dirty="0" smtClean="0">
                <a:solidFill>
                  <a:srgbClr val="000000"/>
                </a:solidFill>
              </a:rPr>
              <a:t>Aproveche a los equipos de profesionales para que hagan todo el trabajo complejo por usted</a:t>
            </a:r>
          </a:p>
          <a:p>
            <a:pPr marL="174669" indent="-174669">
              <a:buFont typeface="Arial"/>
              <a:buChar char="•"/>
            </a:pPr>
            <a:r>
              <a:rPr lang="x-none" sz="1200" b="0" i="0" dirty="0" smtClean="0">
                <a:solidFill>
                  <a:srgbClr val="000000"/>
                </a:solidFill>
              </a:rPr>
              <a:t>Puede ofrecer consejos como Administrador de Servicio al Cliente: ¿qué hace con sus clientes?</a:t>
            </a:r>
            <a:r>
              <a:rPr lang="en" sz="1200" dirty="0" smtClean="0"/>
              <a:t/>
            </a:r>
            <a:br>
              <a:rPr lang="en" sz="1200" dirty="0" smtClean="0"/>
            </a:br>
            <a:r>
              <a:rPr lang="x-none" sz="1200" b="0" i="0" dirty="0" smtClean="0">
                <a:solidFill>
                  <a:srgbClr val="000000"/>
                </a:solidFill>
              </a:rPr>
              <a:t>-Llamar para saber cómo les fue en la cita</a:t>
            </a:r>
            <a:r>
              <a:rPr lang="en" sz="1200" dirty="0" smtClean="0"/>
              <a:t/>
            </a:r>
            <a:br>
              <a:rPr lang="en" sz="1200" dirty="0" smtClean="0"/>
            </a:br>
            <a:r>
              <a:rPr lang="x-none" sz="1200" b="0" i="0" dirty="0" smtClean="0">
                <a:solidFill>
                  <a:srgbClr val="000000"/>
                </a:solidFill>
              </a:rPr>
              <a:t>-Asegurar que sus clientes tengan la información de contacto correcta de la asistencia técnica</a:t>
            </a:r>
            <a:r>
              <a:rPr lang="en" sz="1200" dirty="0" smtClean="0"/>
              <a:t/>
            </a:r>
            <a:br>
              <a:rPr lang="en" sz="1200" dirty="0" smtClean="0"/>
            </a:br>
            <a:r>
              <a:rPr lang="x-none" sz="1200" b="0" i="0" dirty="0" smtClean="0">
                <a:solidFill>
                  <a:srgbClr val="000000"/>
                </a:solidFill>
              </a:rPr>
              <a:t>-Hacer seguimiento de vez en cuando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3908487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Algunas veces es útil saber de antemano si su candidato tiene un sitio web. </a:t>
            </a:r>
          </a:p>
          <a:p>
            <a:pPr marL="174669" indent="-174669">
              <a:buFont typeface="Arial"/>
              <a:buChar char="•"/>
            </a:pPr>
            <a:r>
              <a:rPr lang="x-none" sz="1200" b="0" i="0" dirty="0" smtClean="0">
                <a:solidFill>
                  <a:srgbClr val="000000"/>
                </a:solidFill>
                <a:latin typeface="Arial" pitchFamily="18" charset="0"/>
              </a:rPr>
              <a:t>Si ya está preparado con esta información, lo puede ayudar a formular buenas preguntas y temas de conversación.</a:t>
            </a:r>
          </a:p>
          <a:p>
            <a:pPr marL="174669" indent="-174669">
              <a:buFont typeface="Arial"/>
              <a:buChar char="•"/>
            </a:pPr>
            <a:r>
              <a:rPr lang="x-none" sz="1200" b="0" i="0" dirty="0" smtClean="0">
                <a:solidFill>
                  <a:srgbClr val="000000"/>
                </a:solidFill>
                <a:latin typeface="Arial" pitchFamily="18" charset="0"/>
              </a:rPr>
              <a:t>La meta con esto no es utilizar la información para conseguir ventas de sus candidatos, sino más bien para involucrarlos en la conversación.</a:t>
            </a:r>
          </a:p>
          <a:p>
            <a:pPr marL="174669" indent="-174669">
              <a:buFont typeface="Arial"/>
              <a:buChar char="•"/>
            </a:pPr>
            <a:r>
              <a:rPr lang="x-none" sz="1200" b="0" i="0" dirty="0" smtClean="0">
                <a:solidFill>
                  <a:srgbClr val="000000"/>
                </a:solidFill>
                <a:latin typeface="Arial" pitchFamily="18" charset="0"/>
              </a:rPr>
              <a:t>Esta es también una manera excelente para averiguar si actualmente tienen un presupuesto </a:t>
            </a:r>
            <a:r>
              <a:rPr lang="x-none" sz="1200" b="0" i="0" smtClean="0">
                <a:solidFill>
                  <a:srgbClr val="000000"/>
                </a:solidFill>
                <a:latin typeface="Arial" pitchFamily="18" charset="0"/>
              </a:rPr>
              <a:t>de publicidad</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2120566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Su respuesta a la pregunta "¿qué es?", consiste </a:t>
            </a:r>
            <a:r>
              <a:rPr lang="x-none" sz="1200" b="0" i="0" smtClean="0">
                <a:solidFill>
                  <a:srgbClr val="000000"/>
                </a:solidFill>
              </a:rPr>
              <a:t>básicamente </a:t>
            </a:r>
            <a:r>
              <a:rPr lang="es-US" sz="1200" b="0" i="0" dirty="0" smtClean="0">
                <a:solidFill>
                  <a:srgbClr val="000000"/>
                </a:solidFill>
              </a:rPr>
              <a:t>en</a:t>
            </a:r>
            <a:r>
              <a:rPr lang="x-none" sz="1200" b="0" i="0" smtClean="0">
                <a:solidFill>
                  <a:srgbClr val="000000"/>
                </a:solidFill>
              </a:rPr>
              <a:t> </a:t>
            </a:r>
            <a:r>
              <a:rPr lang="x-none" sz="1200" b="0" i="0" dirty="0" smtClean="0">
                <a:solidFill>
                  <a:srgbClr val="000000"/>
                </a:solidFill>
              </a:rPr>
              <a:t>aportar una referencia sólida y </a:t>
            </a:r>
            <a:r>
              <a:rPr lang="x-none" sz="1200" b="0" i="0" smtClean="0">
                <a:solidFill>
                  <a:srgbClr val="000000"/>
                </a:solidFill>
              </a:rPr>
              <a:t>en </a:t>
            </a:r>
            <a:r>
              <a:rPr lang="es-ES_tradnl" sz="1200" b="0" i="0" dirty="0" smtClean="0">
                <a:solidFill>
                  <a:srgbClr val="000000"/>
                </a:solidFill>
              </a:rPr>
              <a:t>ensalzar </a:t>
            </a:r>
            <a:r>
              <a:rPr lang="x-none" sz="1200" b="0" i="0" smtClean="0">
                <a:solidFill>
                  <a:srgbClr val="000000"/>
                </a:solidFill>
              </a:rPr>
              <a:t>a </a:t>
            </a:r>
            <a:r>
              <a:rPr lang="x-none" sz="1200" b="0" i="0" dirty="0" smtClean="0">
                <a:solidFill>
                  <a:srgbClr val="000000"/>
                </a:solidFill>
              </a:rPr>
              <a:t>los especialistas en producto.</a:t>
            </a:r>
          </a:p>
          <a:p>
            <a:pPr marL="174669" indent="-174669">
              <a:buFont typeface="Arial"/>
              <a:buChar char="•"/>
            </a:pPr>
            <a:r>
              <a:rPr lang="x-none" sz="1200" b="0" i="0" dirty="0" smtClean="0">
                <a:solidFill>
                  <a:srgbClr val="000000"/>
                </a:solidFill>
              </a:rPr>
              <a:t>Piense en la manera en que invitaría a alguien a ver la presentación del plan si usted fuera un distribuidor nuevo: usted hablaría muy bien del ponente y de la posible solución.</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44</a:t>
            </a:fld>
            <a:endParaRPr lang="en-US" dirty="0">
              <a:solidFill>
                <a:prstClr val="black"/>
              </a:solidFill>
              <a:latin typeface="Calibri"/>
            </a:endParaRPr>
          </a:p>
        </p:txBody>
      </p:sp>
    </p:spTree>
    <p:extLst>
      <p:ext uri="{BB962C8B-B14F-4D97-AF65-F5344CB8AC3E}">
        <p14:creationId xmlns:p14="http://schemas.microsoft.com/office/powerpoint/2010/main" val="4216507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Una vez más: reitere que el sistema de ventas se explica a fondo en las clases de capacitación 101 y 201.</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45</a:t>
            </a:fld>
            <a:endParaRPr lang="en-US" dirty="0">
              <a:solidFill>
                <a:prstClr val="black"/>
              </a:solidFill>
              <a:latin typeface="Calibri"/>
            </a:endParaRPr>
          </a:p>
        </p:txBody>
      </p:sp>
    </p:spTree>
    <p:extLst>
      <p:ext uri="{BB962C8B-B14F-4D97-AF65-F5344CB8AC3E}">
        <p14:creationId xmlns:p14="http://schemas.microsoft.com/office/powerpoint/2010/main" val="1741253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Se explica por sí mismo</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46</a:t>
            </a:fld>
            <a:endParaRPr lang="en-US" dirty="0">
              <a:solidFill>
                <a:prstClr val="black"/>
              </a:solidFill>
              <a:latin typeface="Calibri"/>
            </a:endParaRPr>
          </a:p>
        </p:txBody>
      </p:sp>
    </p:spTree>
    <p:extLst>
      <p:ext uri="{BB962C8B-B14F-4D97-AF65-F5344CB8AC3E}">
        <p14:creationId xmlns:p14="http://schemas.microsoft.com/office/powerpoint/2010/main" val="1010963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7979" indent="-177979">
              <a:buFont typeface="Arial"/>
              <a:buChar char="•"/>
            </a:pPr>
            <a:r>
              <a:rPr lang="x-none" sz="1200" b="0" i="0" u="none" dirty="0" smtClean="0">
                <a:solidFill>
                  <a:srgbClr val="000000"/>
                </a:solidFill>
                <a:latin typeface="Arial" pitchFamily="18" charset="0"/>
              </a:rPr>
              <a:t>Se explica por sí mismo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1666806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7979" indent="-177979">
              <a:buFont typeface="Arial"/>
              <a:buChar char="•"/>
            </a:pPr>
            <a:r>
              <a:rPr lang="x-none" sz="1200" b="0" i="0" u="none" dirty="0" smtClean="0">
                <a:solidFill>
                  <a:srgbClr val="000000"/>
                </a:solidFill>
                <a:latin typeface="Arial" pitchFamily="18" charset="0"/>
              </a:rPr>
              <a:t>Se explica por sí mismo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48</a:t>
            </a:fld>
            <a:endParaRPr lang="en-US" dirty="0">
              <a:solidFill>
                <a:prstClr val="black"/>
              </a:solidFill>
              <a:latin typeface="Calibri"/>
            </a:endParaRPr>
          </a:p>
        </p:txBody>
      </p:sp>
    </p:spTree>
    <p:extLst>
      <p:ext uri="{BB962C8B-B14F-4D97-AF65-F5344CB8AC3E}">
        <p14:creationId xmlns:p14="http://schemas.microsoft.com/office/powerpoint/2010/main" val="2135211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Para poder implementar nuestro sistema, deberá tener un WebCenter</a:t>
            </a:r>
          </a:p>
          <a:p>
            <a:pPr marL="174669" indent="-174669">
              <a:buFont typeface="Arial"/>
              <a:buChar char="•"/>
            </a:pPr>
            <a:r>
              <a:rPr lang="x-none" sz="1200" b="0" i="0" dirty="0" smtClean="0">
                <a:solidFill>
                  <a:srgbClr val="000000"/>
                </a:solidFill>
              </a:rPr>
              <a:t>Estas son las opciones para los UFOs actuales.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49</a:t>
            </a:fld>
            <a:endParaRPr lang="en-US" dirty="0">
              <a:solidFill>
                <a:prstClr val="black"/>
              </a:solidFill>
              <a:latin typeface="Calibri"/>
            </a:endParaRPr>
          </a:p>
        </p:txBody>
      </p:sp>
    </p:spTree>
    <p:extLst>
      <p:ext uri="{BB962C8B-B14F-4D97-AF65-F5344CB8AC3E}">
        <p14:creationId xmlns:p14="http://schemas.microsoft.com/office/powerpoint/2010/main" val="143252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eaLnBrk="1" hangingPunct="1">
              <a:buFontTx/>
              <a:buChar char="•"/>
            </a:pPr>
            <a:r>
              <a:rPr lang="es-US" sz="1200" b="0" i="0" dirty="0" smtClean="0">
                <a:solidFill>
                  <a:srgbClr val="000000"/>
                </a:solidFill>
                <a:latin typeface="Arial" pitchFamily="18" charset="0"/>
              </a:rPr>
              <a:t>A</a:t>
            </a:r>
            <a:r>
              <a:rPr lang="x-none" sz="1200" b="0" i="0" smtClean="0">
                <a:solidFill>
                  <a:srgbClr val="000000"/>
                </a:solidFill>
                <a:latin typeface="Arial" pitchFamily="18" charset="0"/>
              </a:rPr>
              <a:t>lgunas </a:t>
            </a:r>
            <a:r>
              <a:rPr lang="x-none" sz="1200" b="0" i="0" dirty="0" smtClean="0">
                <a:solidFill>
                  <a:srgbClr val="000000"/>
                </a:solidFill>
                <a:latin typeface="Arial" pitchFamily="18" charset="0"/>
              </a:rPr>
              <a:t>pautas de conversación:</a:t>
            </a:r>
          </a:p>
          <a:p>
            <a:pPr lvl="1" eaLnBrk="1" hangingPunct="1">
              <a:buFontTx/>
              <a:buChar char="•"/>
            </a:pPr>
            <a:r>
              <a:rPr lang="x-none" sz="1200" b="0" i="0" dirty="0" smtClean="0">
                <a:solidFill>
                  <a:srgbClr val="000000"/>
                </a:solidFill>
                <a:latin typeface="Arial" pitchFamily="18" charset="0"/>
              </a:rPr>
              <a:t> Todos somos consumidores de sitios web en nuestras vidas cotidianas. </a:t>
            </a:r>
            <a:r>
              <a:rPr lang="x-none" sz="1200" b="0" i="0" smtClean="0">
                <a:solidFill>
                  <a:srgbClr val="000000"/>
                </a:solidFill>
                <a:latin typeface="Arial" pitchFamily="18" charset="0"/>
              </a:rPr>
              <a:t>Piense </a:t>
            </a:r>
            <a:r>
              <a:rPr lang="es-US" sz="1200" b="0" i="0" dirty="0" smtClean="0">
                <a:solidFill>
                  <a:srgbClr val="000000"/>
                </a:solidFill>
                <a:latin typeface="Arial" pitchFamily="18" charset="0"/>
              </a:rPr>
              <a:t>acerca de</a:t>
            </a:r>
            <a:r>
              <a:rPr lang="x-none" sz="1200" b="0" i="0" smtClean="0">
                <a:solidFill>
                  <a:srgbClr val="000000"/>
                </a:solidFill>
                <a:latin typeface="Arial" pitchFamily="18" charset="0"/>
              </a:rPr>
              <a:t> d</a:t>
            </a:r>
            <a:r>
              <a:rPr lang="es-US" sz="1200" b="0" i="0" dirty="0" err="1" smtClean="0">
                <a:solidFill>
                  <a:srgbClr val="000000"/>
                </a:solidFill>
                <a:latin typeface="Arial" pitchFamily="18" charset="0"/>
              </a:rPr>
              <a:t>ó</a:t>
            </a:r>
            <a:r>
              <a:rPr lang="x-none" sz="1200" b="0" i="0" smtClean="0">
                <a:solidFill>
                  <a:srgbClr val="000000"/>
                </a:solidFill>
                <a:latin typeface="Arial" pitchFamily="18" charset="0"/>
              </a:rPr>
              <a:t>nde </a:t>
            </a:r>
            <a:r>
              <a:rPr lang="x-none" sz="1200" b="0" i="0" dirty="0" smtClean="0">
                <a:solidFill>
                  <a:srgbClr val="000000"/>
                </a:solidFill>
                <a:latin typeface="Arial" pitchFamily="18" charset="0"/>
              </a:rPr>
              <a:t>lee las noticias, socializa, etc. </a:t>
            </a:r>
          </a:p>
          <a:p>
            <a:pPr lvl="1" eaLnBrk="1" hangingPunct="1">
              <a:buFontTx/>
              <a:buChar char="•"/>
            </a:pPr>
            <a:r>
              <a:rPr lang="x-none" sz="1200" b="0" i="0" dirty="0" smtClean="0">
                <a:solidFill>
                  <a:srgbClr val="000000"/>
                </a:solidFill>
                <a:latin typeface="Arial" pitchFamily="18" charset="0"/>
              </a:rPr>
              <a:t> ¿Estaría de acuerdo en que la gente está conocectada y obtiene en línea la mayor cantidad de su información?</a:t>
            </a:r>
          </a:p>
          <a:p>
            <a:pPr lvl="1" eaLnBrk="1" hangingPunct="1">
              <a:buFontTx/>
              <a:buChar char="•"/>
            </a:pPr>
            <a:r>
              <a:rPr lang="x-none" sz="1200" b="0" i="0" dirty="0" smtClean="0">
                <a:solidFill>
                  <a:srgbClr val="000000"/>
                </a:solidFill>
                <a:latin typeface="Arial" pitchFamily="18" charset="0"/>
              </a:rPr>
              <a:t> Los negocios necesitan una presencia en línea para que puedan interactuar con sus clientes y </a:t>
            </a:r>
            <a:r>
              <a:rPr lang="x-none" sz="1200" b="0" i="0" smtClean="0">
                <a:solidFill>
                  <a:srgbClr val="000000"/>
                </a:solidFill>
                <a:latin typeface="Arial" pitchFamily="18" charset="0"/>
              </a:rPr>
              <a:t>clientes potenciales</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pPr lvl="1" eaLnBrk="1" hangingPunct="1">
              <a:buFontTx/>
              <a:buChar char="•"/>
            </a:pPr>
            <a:r>
              <a:rPr lang="x-none" sz="1200" b="0" i="0" dirty="0" smtClean="0">
                <a:solidFill>
                  <a:srgbClr val="000000"/>
                </a:solidFill>
                <a:latin typeface="Arial" pitchFamily="18" charset="0"/>
              </a:rPr>
              <a:t> Los clientes tienen la expectativa de poder navegar por sitios web en búsqueda de productos, información </a:t>
            </a:r>
            <a:r>
              <a:rPr lang="x-none" sz="1200" b="0" i="0" smtClean="0">
                <a:solidFill>
                  <a:srgbClr val="000000"/>
                </a:solidFill>
                <a:latin typeface="Arial" pitchFamily="18" charset="0"/>
              </a:rPr>
              <a:t>y servicios</a:t>
            </a:r>
            <a:r>
              <a:rPr lang="es-US" sz="1200" b="0" i="0" dirty="0" smtClean="0">
                <a:solidFill>
                  <a:srgbClr val="000000"/>
                </a:solidFill>
                <a:latin typeface="Arial" pitchFamily="18" charset="0"/>
              </a:rPr>
              <a:t>.</a:t>
            </a:r>
            <a:endParaRPr lang="x-none" sz="1200" b="0" i="0" dirty="0" smtClean="0">
              <a:solidFill>
                <a:srgbClr val="000000"/>
              </a:solidFill>
              <a:latin typeface="Arial" pitchFamily="18"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1462948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Kit de Inicio Rápido a disposición de los candidatos que deseen empezar su Negocio de UnFranchise como Propietarios de WebCenter</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50</a:t>
            </a:fld>
            <a:endParaRPr lang="en-US" dirty="0">
              <a:solidFill>
                <a:prstClr val="black"/>
              </a:solidFill>
              <a:latin typeface="Calibri"/>
            </a:endParaRPr>
          </a:p>
        </p:txBody>
      </p:sp>
    </p:spTree>
    <p:extLst>
      <p:ext uri="{BB962C8B-B14F-4D97-AF65-F5344CB8AC3E}">
        <p14:creationId xmlns:p14="http://schemas.microsoft.com/office/powerpoint/2010/main" val="4109624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Repase las preguntas iniciales que queríamos contestar para la persona que esté evaluando esto como una oportunidad de negocio </a:t>
            </a:r>
          </a:p>
          <a:p>
            <a:pPr marL="174669" indent="-174669">
              <a:buFont typeface="Arial"/>
              <a:buChar char="•"/>
            </a:pPr>
            <a:r>
              <a:rPr lang="x-none" sz="1200" b="0" i="0" dirty="0" smtClean="0">
                <a:solidFill>
                  <a:srgbClr val="000000"/>
                </a:solidFill>
              </a:rPr>
              <a:t>Diapositiva para crear impacto: hable persuasivamente sobre </a:t>
            </a:r>
            <a:r>
              <a:rPr lang="x-none" sz="1200" b="0" i="0" smtClean="0">
                <a:solidFill>
                  <a:srgbClr val="000000"/>
                </a:solidFill>
              </a:rPr>
              <a:t>cada punto</a:t>
            </a:r>
            <a:r>
              <a:rPr lang="es-US" sz="1200" b="0" i="0" dirty="0" smtClean="0">
                <a:solidFill>
                  <a:srgbClr val="000000"/>
                </a:solidFill>
              </a:rPr>
              <a:t>,</a:t>
            </a:r>
            <a:r>
              <a:rPr lang="x-none" sz="1200" b="0" i="0" smtClean="0">
                <a:solidFill>
                  <a:srgbClr val="000000"/>
                </a:solidFill>
              </a:rPr>
              <a:t> pero </a:t>
            </a:r>
            <a:r>
              <a:rPr lang="es-US" sz="1200" b="0" i="0" dirty="0" smtClean="0">
                <a:solidFill>
                  <a:srgbClr val="000000"/>
                </a:solidFill>
              </a:rPr>
              <a:t>hágalo </a:t>
            </a:r>
            <a:r>
              <a:rPr lang="x-none" sz="1200" b="0" i="0" smtClean="0">
                <a:solidFill>
                  <a:srgbClr val="000000"/>
                </a:solidFill>
              </a:rPr>
              <a:t>rápidamente </a:t>
            </a:r>
            <a:endParaRPr lang="x-none" sz="1200" b="0" i="0" dirty="0" smtClean="0">
              <a:solidFill>
                <a:srgbClr val="000000"/>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51</a:t>
            </a:fld>
            <a:endParaRPr lang="en-US" dirty="0">
              <a:solidFill>
                <a:prstClr val="black"/>
              </a:solidFill>
              <a:latin typeface="Calibri"/>
            </a:endParaRPr>
          </a:p>
        </p:txBody>
      </p:sp>
    </p:spTree>
    <p:extLst>
      <p:ext uri="{BB962C8B-B14F-4D97-AF65-F5344CB8AC3E}">
        <p14:creationId xmlns:p14="http://schemas.microsoft.com/office/powerpoint/2010/main" val="362064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sz="1200" b="1" i="0" u="sng" dirty="0" smtClean="0">
                <a:solidFill>
                  <a:srgbClr val="000000"/>
                </a:solidFill>
              </a:rPr>
              <a:t>NOTAS DEL INSTRUCTOR:</a:t>
            </a:r>
          </a:p>
          <a:p>
            <a:pPr marL="174669" indent="-174669">
              <a:buFont typeface="Arial"/>
              <a:buChar char="•"/>
            </a:pPr>
            <a:r>
              <a:rPr lang="x-none" sz="1200" b="0" i="0" dirty="0" smtClean="0">
                <a:solidFill>
                  <a:srgbClr val="000000"/>
                </a:solidFill>
              </a:rPr>
              <a:t>Concluya con un mensaje alentador</a:t>
            </a:r>
          </a:p>
          <a:p>
            <a:pPr marL="174669" indent="-174669">
              <a:buFont typeface="Arial"/>
              <a:buChar char="•"/>
            </a:pPr>
            <a:r>
              <a:rPr lang="x-none" sz="1200" b="0" i="0" dirty="0" smtClean="0">
                <a:solidFill>
                  <a:srgbClr val="000000"/>
                </a:solidFill>
              </a:rPr>
              <a:t>Deles los pasos a seguir</a:t>
            </a:r>
          </a:p>
          <a:p>
            <a:pPr marL="174669" indent="-174669">
              <a:buFont typeface="Arial"/>
              <a:buChar char="•"/>
            </a:pPr>
            <a:r>
              <a:rPr lang="x-none" sz="1200" b="0" i="0" dirty="0" smtClean="0">
                <a:solidFill>
                  <a:srgbClr val="000000"/>
                </a:solidFill>
              </a:rPr>
              <a:t>Motívelos a hablar con la persona que los invitó a la presentación del Panorama General</a:t>
            </a:r>
          </a:p>
          <a:p>
            <a:pPr marL="174669" indent="-174669">
              <a:buFont typeface="Arial"/>
              <a:buChar char="•"/>
            </a:pPr>
            <a:r>
              <a:rPr lang="x-none" sz="1200" b="0" i="0" dirty="0" smtClean="0">
                <a:solidFill>
                  <a:srgbClr val="000000"/>
                </a:solidFill>
              </a:rPr>
              <a:t>Infórmeles sobre los próximos eventos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52</a:t>
            </a:fld>
            <a:endParaRPr lang="en-US" dirty="0">
              <a:solidFill>
                <a:prstClr val="black"/>
              </a:solidFill>
              <a:latin typeface="Calibri"/>
            </a:endParaRPr>
          </a:p>
        </p:txBody>
      </p:sp>
    </p:spTree>
    <p:extLst>
      <p:ext uri="{BB962C8B-B14F-4D97-AF65-F5344CB8AC3E}">
        <p14:creationId xmlns:p14="http://schemas.microsoft.com/office/powerpoint/2010/main" val="4064695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53</a:t>
            </a:fld>
            <a:endParaRPr lang="en-US" dirty="0">
              <a:solidFill>
                <a:prstClr val="black"/>
              </a:solidFill>
              <a:latin typeface="Calibri"/>
            </a:endParaRPr>
          </a:p>
        </p:txBody>
      </p:sp>
    </p:spTree>
    <p:extLst>
      <p:ext uri="{BB962C8B-B14F-4D97-AF65-F5344CB8AC3E}">
        <p14:creationId xmlns:p14="http://schemas.microsoft.com/office/powerpoint/2010/main" val="287735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eaLnBrk="1" hangingPunct="1">
              <a:buFontTx/>
              <a:buChar char="•"/>
            </a:pPr>
            <a:r>
              <a:rPr lang="x-none" sz="1200" b="0" i="0" dirty="0" smtClean="0">
                <a:solidFill>
                  <a:srgbClr val="000000"/>
                </a:solidFill>
                <a:latin typeface="Arial" pitchFamily="18" charset="0"/>
              </a:rPr>
              <a:t>Estas son algunas pautas de conversación:</a:t>
            </a:r>
          </a:p>
          <a:p>
            <a:pPr lvl="1" eaLnBrk="1" hangingPunct="1">
              <a:buFontTx/>
              <a:buChar char="•"/>
            </a:pPr>
            <a:r>
              <a:rPr lang="x-none" sz="1200" b="0" i="0" dirty="0" smtClean="0">
                <a:solidFill>
                  <a:srgbClr val="000000"/>
                </a:solidFill>
                <a:latin typeface="Arial" pitchFamily="18" charset="0"/>
              </a:rPr>
              <a:t> Todos somos consumidores de sitios web en nuestras vidas cotidianas. Piense en donde lee las noticias, socializa, etc. </a:t>
            </a:r>
          </a:p>
          <a:p>
            <a:pPr lvl="1" eaLnBrk="1" hangingPunct="1">
              <a:buFontTx/>
              <a:buChar char="•"/>
            </a:pPr>
            <a:r>
              <a:rPr lang="x-none" sz="1200" b="0" i="0" dirty="0" smtClean="0">
                <a:solidFill>
                  <a:srgbClr val="000000"/>
                </a:solidFill>
                <a:latin typeface="Arial" pitchFamily="18" charset="0"/>
              </a:rPr>
              <a:t> ¿Estaría de acuerdo en que la gente está conocectada y obtiene en línea la mayor cantidad de su información?</a:t>
            </a:r>
          </a:p>
          <a:p>
            <a:pPr lvl="1" eaLnBrk="1" hangingPunct="1">
              <a:buFontTx/>
              <a:buChar char="•"/>
            </a:pPr>
            <a:r>
              <a:rPr lang="x-none" sz="1200" b="0" i="0" dirty="0" smtClean="0">
                <a:solidFill>
                  <a:srgbClr val="000000"/>
                </a:solidFill>
                <a:latin typeface="Arial" pitchFamily="18" charset="0"/>
              </a:rPr>
              <a:t> Los negocios necesitan una presencia en línea para que puedan interactuar con sus clientes y clientes potenciales</a:t>
            </a:r>
          </a:p>
          <a:p>
            <a:pPr lvl="1" eaLnBrk="1" hangingPunct="1">
              <a:buFontTx/>
              <a:buChar char="•"/>
            </a:pPr>
            <a:r>
              <a:rPr lang="x-none" sz="1200" b="0" i="0" dirty="0" smtClean="0">
                <a:solidFill>
                  <a:srgbClr val="000000"/>
                </a:solidFill>
                <a:latin typeface="Arial" pitchFamily="18" charset="0"/>
              </a:rPr>
              <a:t> Los clientes tienen la expectativa de poder navegar por sitios web en búsqueda de productos, información y servicios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418400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7988" indent="-177988">
              <a:buFont typeface="Arial"/>
              <a:buChar char="•"/>
            </a:pPr>
            <a:r>
              <a:rPr lang="x-none" sz="1200" b="0" i="0" dirty="0" smtClean="0">
                <a:solidFill>
                  <a:srgbClr val="000000"/>
                </a:solidFill>
                <a:latin typeface="Arial" pitchFamily="18" charset="0"/>
              </a:rPr>
              <a:t>Recuerde, esta es una asociación estratégica. Aunque estamos en el negocio para nosotros, no estamos solos. Como parte de su modelo de negocio, se asociará con dos empresas poderosas: Market America, la cual brinda apoyo logístico y de desarrollo de </a:t>
            </a:r>
            <a:r>
              <a:rPr lang="x-none" sz="1200" b="0" i="0" smtClean="0">
                <a:solidFill>
                  <a:srgbClr val="000000"/>
                </a:solidFill>
                <a:latin typeface="Arial" pitchFamily="18" charset="0"/>
              </a:rPr>
              <a:t>negocio,</a:t>
            </a:r>
            <a:r>
              <a:rPr lang="es-US" sz="1200" b="0" i="0" dirty="0" smtClean="0">
                <a:solidFill>
                  <a:srgbClr val="000000"/>
                </a:solidFill>
                <a:latin typeface="Arial" pitchFamily="18" charset="0"/>
              </a:rPr>
              <a:t> </a:t>
            </a:r>
            <a:r>
              <a:rPr lang="x-none" sz="1200" b="0" i="0" smtClean="0">
                <a:solidFill>
                  <a:srgbClr val="000000"/>
                </a:solidFill>
                <a:latin typeface="Arial" pitchFamily="18" charset="0"/>
              </a:rPr>
              <a:t>y maWebCente</a:t>
            </a:r>
            <a:r>
              <a:rPr lang="es-US" sz="1200" b="0" i="0" dirty="0" smtClean="0">
                <a:solidFill>
                  <a:srgbClr val="000000"/>
                </a:solidFill>
                <a:latin typeface="Arial" pitchFamily="18" charset="0"/>
              </a:rPr>
              <a:t>r</a:t>
            </a:r>
            <a:r>
              <a:rPr lang="x-none" sz="1200" b="0" i="0" smtClean="0">
                <a:solidFill>
                  <a:srgbClr val="000000"/>
                </a:solidFill>
                <a:latin typeface="Arial" pitchFamily="18" charset="0"/>
              </a:rPr>
              <a:t>s que provee</a:t>
            </a:r>
            <a:r>
              <a:rPr lang="es-US" sz="1200" b="0" i="0" dirty="0" smtClean="0">
                <a:solidFill>
                  <a:srgbClr val="000000"/>
                </a:solidFill>
                <a:latin typeface="Arial" pitchFamily="18" charset="0"/>
              </a:rPr>
              <a:t>n</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la asistencia técnica y el servicio de atención al cliente</a:t>
            </a:r>
          </a:p>
          <a:p>
            <a:pPr marL="177988" indent="-177988">
              <a:buFont typeface="Arial"/>
              <a:buChar char="•"/>
            </a:pPr>
            <a:r>
              <a:rPr lang="x-none" sz="1200" b="0" i="0" dirty="0" smtClean="0">
                <a:solidFill>
                  <a:srgbClr val="000000"/>
                </a:solidFill>
                <a:latin typeface="Arial" pitchFamily="18" charset="0"/>
              </a:rPr>
              <a:t>En la actualidad, muchas empresas dependen de las asociaciones estratégicas para fortalecerses y aumentar la longevidad y el éxito, usted está haciendo lo mismo, pero internamente. </a:t>
            </a:r>
          </a:p>
          <a:p>
            <a:pPr marL="177988" indent="-177988">
              <a:buFont typeface="Arial"/>
              <a:buChar char="•"/>
            </a:pPr>
            <a:r>
              <a:rPr lang="x-none" sz="1200" b="0" i="0" dirty="0" smtClean="0">
                <a:solidFill>
                  <a:srgbClr val="000000"/>
                </a:solidFill>
                <a:latin typeface="Arial" pitchFamily="18" charset="0"/>
              </a:rPr>
              <a:t>Juntos, estamos ayudando a las pequeñas y medianas empresas a crecer, al mismo tiempo que hacemos crecer las nuestras.</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68339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DEL INSTRUCTOR:</a:t>
            </a:r>
          </a:p>
          <a:p>
            <a:pPr marL="174669" indent="-174669">
              <a:buFont typeface="Arial"/>
              <a:buChar char="•"/>
            </a:pPr>
            <a:r>
              <a:rPr lang="x-none" sz="1200" b="0" i="0" dirty="0" smtClean="0">
                <a:solidFill>
                  <a:srgbClr val="000000"/>
                </a:solidFill>
                <a:latin typeface="Arial" pitchFamily="18" charset="0"/>
              </a:rPr>
              <a:t>Los beneficios de nuestro producto </a:t>
            </a:r>
          </a:p>
          <a:p>
            <a:pPr marL="174669" indent="-174669">
              <a:buFont typeface="Arial"/>
              <a:buChar char="•"/>
            </a:pPr>
            <a:r>
              <a:rPr lang="es-US" sz="1200" b="0" i="0" dirty="0" smtClean="0">
                <a:solidFill>
                  <a:srgbClr val="000000"/>
                </a:solidFill>
                <a:latin typeface="Arial" pitchFamily="18" charset="0"/>
              </a:rPr>
              <a:t>M</a:t>
            </a:r>
            <a:r>
              <a:rPr lang="x-none" sz="1200" b="0" i="0" smtClean="0">
                <a:solidFill>
                  <a:srgbClr val="000000"/>
                </a:solidFill>
                <a:latin typeface="Arial" pitchFamily="18" charset="0"/>
              </a:rPr>
              <a:t>ás importante </a:t>
            </a:r>
            <a:r>
              <a:rPr lang="x-none" sz="1200" b="0" i="0" dirty="0" smtClean="0">
                <a:solidFill>
                  <a:srgbClr val="000000"/>
                </a:solidFill>
                <a:latin typeface="Arial" pitchFamily="18" charset="0"/>
              </a:rPr>
              <a:t>que </a:t>
            </a:r>
            <a:r>
              <a:rPr lang="x-none" sz="1200" b="0" i="0" smtClean="0">
                <a:solidFill>
                  <a:srgbClr val="000000"/>
                </a:solidFill>
                <a:latin typeface="Arial" pitchFamily="18" charset="0"/>
              </a:rPr>
              <a:t>la tecnología</a:t>
            </a:r>
            <a:r>
              <a:rPr lang="es-US" sz="1200" b="0" i="0" baseline="0" dirty="0" smtClean="0">
                <a:solidFill>
                  <a:srgbClr val="000000"/>
                </a:solidFill>
                <a:latin typeface="Arial" pitchFamily="18" charset="0"/>
              </a:rPr>
              <a:t> es saber que</a:t>
            </a:r>
            <a:r>
              <a:rPr lang="x-none" sz="1200" b="0" i="0" smtClean="0">
                <a:solidFill>
                  <a:srgbClr val="000000"/>
                </a:solidFill>
                <a:latin typeface="Arial" pitchFamily="18" charset="0"/>
              </a:rPr>
              <a:t> </a:t>
            </a:r>
            <a:r>
              <a:rPr lang="x-none" sz="1200" b="0" i="0" dirty="0" smtClean="0">
                <a:solidFill>
                  <a:srgbClr val="000000"/>
                </a:solidFill>
                <a:latin typeface="Arial" pitchFamily="18" charset="0"/>
              </a:rPr>
              <a:t>los clientes captan los beneficios más que las características.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150697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latin typeface="Arial" pitchFamily="18" charset="0"/>
              </a:rPr>
              <a:t>NOTAS DE INSTRUCTOR:</a:t>
            </a:r>
          </a:p>
          <a:p>
            <a:pPr eaLnBrk="1" hangingPunct="1">
              <a:buFontTx/>
              <a:buChar char="•"/>
            </a:pPr>
            <a:r>
              <a:rPr lang="x-none" sz="1200" b="0" i="0" dirty="0" smtClean="0">
                <a:solidFill>
                  <a:srgbClr val="000000"/>
                </a:solidFill>
                <a:latin typeface="Arial" pitchFamily="18" charset="0"/>
              </a:rPr>
              <a:t> Presente el concepto de la estrategia de comercialización en línea frente a solo tener </a:t>
            </a:r>
            <a:r>
              <a:rPr lang="x-none" sz="1200" b="0" i="0" smtClean="0">
                <a:solidFill>
                  <a:srgbClr val="000000"/>
                </a:solidFill>
                <a:latin typeface="Arial" pitchFamily="18" charset="0"/>
              </a:rPr>
              <a:t>un </a:t>
            </a:r>
            <a:r>
              <a:rPr lang="es-US" sz="1200" b="0" i="0" dirty="0" smtClean="0">
                <a:solidFill>
                  <a:srgbClr val="000000"/>
                </a:solidFill>
                <a:latin typeface="Arial" pitchFamily="18" charset="0"/>
              </a:rPr>
              <a:t>simple </a:t>
            </a:r>
            <a:r>
              <a:rPr lang="x-none" sz="1200" b="0" i="0" smtClean="0">
                <a:solidFill>
                  <a:srgbClr val="000000"/>
                </a:solidFill>
                <a:latin typeface="Arial" pitchFamily="18" charset="0"/>
              </a:rPr>
              <a:t>sitio </a:t>
            </a:r>
            <a:r>
              <a:rPr lang="x-none" sz="1200" b="0" i="0" dirty="0" smtClean="0">
                <a:solidFill>
                  <a:srgbClr val="000000"/>
                </a:solidFill>
                <a:latin typeface="Arial" pitchFamily="18" charset="0"/>
              </a:rPr>
              <a:t>web. </a:t>
            </a:r>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270787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29C1BE-570C-BC44-B708-8206D7475897}"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422313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9C1BE-570C-BC44-B708-8206D7475897}"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69196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9C1BE-570C-BC44-B708-8206D7475897}"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167557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8393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8818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81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367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837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51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3607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608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9C1BE-570C-BC44-B708-8206D7475897}"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305711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0989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6214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13530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29C1BE-570C-BC44-B708-8206D7475897}"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2247654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29C1BE-570C-BC44-B708-8206D7475897}"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1879650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29C1BE-570C-BC44-B708-8206D7475897}" type="datetimeFigureOut">
              <a:rPr lang="en-US" smtClean="0"/>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2899135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5537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5537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9582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744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1855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3354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50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29C1BE-570C-BC44-B708-8206D7475897}" type="datetimeFigureOut">
              <a:rPr lang="en-US" smtClean="0"/>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3280846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9C1BE-570C-BC44-B708-8206D7475897}" type="datetimeFigureOut">
              <a:rPr lang="en-US" smtClean="0"/>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40158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29C1BE-570C-BC44-B708-8206D7475897}"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106939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29C1BE-570C-BC44-B708-8206D7475897}"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31418-C09D-D94E-BF83-E1CA1F239367}" type="slidenum">
              <a:rPr lang="en-US" smtClean="0"/>
              <a:t>‹Nº›</a:t>
            </a:fld>
            <a:endParaRPr lang="en-US"/>
          </a:p>
        </p:txBody>
      </p:sp>
    </p:spTree>
    <p:extLst>
      <p:ext uri="{BB962C8B-B14F-4D97-AF65-F5344CB8AC3E}">
        <p14:creationId xmlns:p14="http://schemas.microsoft.com/office/powerpoint/2010/main" val="30552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C29C1BE-570C-BC44-B708-8206D7475897}" type="datetimeFigureOut">
              <a:rPr lang="en-US" smtClean="0"/>
              <a:t>11/4/2015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C31418-C09D-D94E-BF83-E1CA1F239367}" type="slidenum">
              <a:rPr lang="en-US" smtClean="0"/>
              <a:t>‹Nº›</a:t>
            </a:fld>
            <a:endParaRPr lang="en-US"/>
          </a:p>
        </p:txBody>
      </p:sp>
    </p:spTree>
    <p:extLst>
      <p:ext uri="{BB962C8B-B14F-4D97-AF65-F5344CB8AC3E}">
        <p14:creationId xmlns:p14="http://schemas.microsoft.com/office/powerpoint/2010/main" val="1333663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11/4/2015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‹Nº›</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5750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png"/><Relationship Id="rId11" Type="http://schemas.microsoft.com/office/2007/relationships/hdphoto" Target="../media/hdphoto10.wdp"/><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6.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microsoft.com/office/2007/relationships/hdphoto" Target="../media/hdphoto17.wdp"/><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microsoft.com/office/2007/relationships/hdphoto" Target="../media/hdphoto18.wdp"/></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19.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21.wdp"/></Relationships>
</file>

<file path=ppt/slides/_rels/slide3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microsoft.com/office/2007/relationships/hdphoto" Target="../media/hdphoto23.wdp"/><Relationship Id="rId5" Type="http://schemas.openxmlformats.org/officeDocument/2006/relationships/image" Target="../media/image77.png"/><Relationship Id="rId4" Type="http://schemas.microsoft.com/office/2007/relationships/hdphoto" Target="../media/hdphoto22.wdp"/></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microsoft.com/office/2007/relationships/hdphoto" Target="../media/hdphoto25.wdp"/></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microsoft.com/office/2007/relationships/hdphoto" Target="../media/hdphoto26.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microsoft.com/office/2007/relationships/hdphoto" Target="../media/hdphoto27.wdp"/><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microsoft.com/office/2007/relationships/hdphoto" Target="../media/hdphoto28.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6.png"/><Relationship Id="rId12" Type="http://schemas.microsoft.com/office/2007/relationships/hdphoto" Target="../media/hdphoto33.wdp"/><Relationship Id="rId2" Type="http://schemas.openxmlformats.org/officeDocument/2006/relationships/notesSlide" Target="../notesSlides/notesSlide47.xml"/><Relationship Id="rId16" Type="http://schemas.microsoft.com/office/2007/relationships/hdphoto" Target="../media/hdphoto35.wdp"/><Relationship Id="rId1" Type="http://schemas.openxmlformats.org/officeDocument/2006/relationships/slideLayout" Target="../slideLayouts/slideLayout13.xml"/><Relationship Id="rId6" Type="http://schemas.microsoft.com/office/2007/relationships/hdphoto" Target="../media/hdphoto30.wdp"/><Relationship Id="rId11" Type="http://schemas.openxmlformats.org/officeDocument/2006/relationships/image" Target="../media/image88.png"/><Relationship Id="rId5" Type="http://schemas.openxmlformats.org/officeDocument/2006/relationships/image" Target="../media/image85.png"/><Relationship Id="rId15" Type="http://schemas.openxmlformats.org/officeDocument/2006/relationships/image" Target="../media/image90.pn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87.png"/><Relationship Id="rId14" Type="http://schemas.microsoft.com/office/2007/relationships/hdphoto" Target="../media/hdphoto34.wdp"/></Relationships>
</file>

<file path=ppt/slides/_rels/slide48.xml.rels><?xml version="1.0" encoding="UTF-8" standalone="yes"?>
<Relationships xmlns="http://schemas.openxmlformats.org/package/2006/relationships"><Relationship Id="rId8" Type="http://schemas.microsoft.com/office/2007/relationships/hdphoto" Target="../media/hdphoto37.wdp"/><Relationship Id="rId13" Type="http://schemas.openxmlformats.org/officeDocument/2006/relationships/image" Target="../media/image95.png"/><Relationship Id="rId3" Type="http://schemas.openxmlformats.org/officeDocument/2006/relationships/image" Target="../media/image84.jpeg"/><Relationship Id="rId7" Type="http://schemas.openxmlformats.org/officeDocument/2006/relationships/image" Target="../media/image92.png"/><Relationship Id="rId12" Type="http://schemas.microsoft.com/office/2007/relationships/hdphoto" Target="../media/hdphoto39.wdp"/><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36.wdp"/><Relationship Id="rId11" Type="http://schemas.openxmlformats.org/officeDocument/2006/relationships/image" Target="../media/image94.png"/><Relationship Id="rId5" Type="http://schemas.openxmlformats.org/officeDocument/2006/relationships/image" Target="../media/image91.png"/><Relationship Id="rId10" Type="http://schemas.microsoft.com/office/2007/relationships/hdphoto" Target="../media/hdphoto38.wdp"/><Relationship Id="rId4" Type="http://schemas.microsoft.com/office/2007/relationships/hdphoto" Target="../media/hdphoto29.wdp"/><Relationship Id="rId9" Type="http://schemas.openxmlformats.org/officeDocument/2006/relationships/image" Target="../media/image93.png"/><Relationship Id="rId14" Type="http://schemas.microsoft.com/office/2007/relationships/hdphoto" Target="../media/hdphoto40.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microsoft.com/office/2007/relationships/hdphoto" Target="../media/hdphoto41.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png"/><Relationship Id="rId4" Type="http://schemas.microsoft.com/office/2007/relationships/hdphoto" Target="../media/hdphoto4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0" y="3333750"/>
            <a:ext cx="9144000" cy="1219200"/>
          </a:xfrm>
          <a:prstGeom prst="rect">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Rectangle 3"/>
          <p:cNvSpPr>
            <a:spLocks noGrp="1"/>
          </p:cNvSpPr>
          <p:nvPr>
            <p:ph type="subTitle" idx="1"/>
          </p:nvPr>
        </p:nvSpPr>
        <p:spPr>
          <a:xfrm>
            <a:off x="3429000" y="3533687"/>
            <a:ext cx="5715000" cy="611558"/>
          </a:xfrm>
        </p:spPr>
        <p:txBody>
          <a:bodyPr>
            <a:noAutofit/>
          </a:bodyPr>
          <a:lstStyle>
            <a:extLst/>
          </a:lstStyle>
          <a:p>
            <a:pPr algn="l">
              <a:spcBef>
                <a:spcPts val="1680"/>
              </a:spcBef>
              <a:spcAft>
                <a:spcPts val="1200"/>
              </a:spcAft>
            </a:pPr>
            <a:r>
              <a:rPr lang="x-none" sz="2400" b="1" i="0" cap="all" dirty="0" smtClean="0">
                <a:solidFill>
                  <a:srgbClr val="FFFFFF"/>
                </a:solidFill>
              </a:rPr>
              <a:t>Panorama General</a:t>
            </a:r>
            <a:r>
              <a:rPr lang="x-none" sz="2400" b="1" i="0" cap="all" smtClean="0">
                <a:solidFill>
                  <a:srgbClr val="FFFFFF"/>
                </a:solidFill>
              </a:rPr>
              <a:t> para </a:t>
            </a:r>
            <a:r>
              <a:rPr lang="es-US" sz="2400" b="1" i="0" cap="all" dirty="0" smtClean="0">
                <a:solidFill>
                  <a:srgbClr val="FFFFFF"/>
                </a:solidFill>
              </a:rPr>
              <a:t>el </a:t>
            </a:r>
            <a:r>
              <a:rPr lang="x-none" sz="2400" b="1" i="0" cap="all" smtClean="0">
                <a:solidFill>
                  <a:srgbClr val="FFFFFF"/>
                </a:solidFill>
              </a:rPr>
              <a:t>Propietario </a:t>
            </a:r>
            <a:r>
              <a:rPr lang="x-none" sz="2400" b="1" i="0" cap="all" dirty="0" smtClean="0">
                <a:solidFill>
                  <a:srgbClr val="FFFFFF"/>
                </a:solidFill>
              </a:rPr>
              <a:t>de WebCenter</a:t>
            </a:r>
          </a:p>
        </p:txBody>
      </p:sp>
      <p:cxnSp>
        <p:nvCxnSpPr>
          <p:cNvPr id="8" name="Straight Connector 7"/>
          <p:cNvCxnSpPr/>
          <p:nvPr/>
        </p:nvCxnSpPr>
        <p:spPr>
          <a:xfrm>
            <a:off x="3276600" y="3520351"/>
            <a:ext cx="0" cy="838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2" y="3584982"/>
            <a:ext cx="2276475" cy="739368"/>
          </a:xfrm>
          <a:prstGeom prst="rect">
            <a:avLst/>
          </a:prstGeom>
        </p:spPr>
      </p:pic>
    </p:spTree>
    <p:extLst>
      <p:ext uri="{BB962C8B-B14F-4D97-AF65-F5344CB8AC3E}">
        <p14:creationId xmlns:p14="http://schemas.microsoft.com/office/powerpoint/2010/main" val="2553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1014419"/>
            <a:ext cx="5627077" cy="4049957"/>
          </a:xfrm>
          <a:prstGeom prst="rect">
            <a:avLst/>
          </a:prstGeom>
        </p:spPr>
      </p:pic>
      <p:sp>
        <p:nvSpPr>
          <p:cNvPr id="6" name="Title 1"/>
          <p:cNvSpPr txBox="1">
            <a:spLocks/>
          </p:cNvSpPr>
          <p:nvPr/>
        </p:nvSpPr>
        <p:spPr>
          <a:xfrm>
            <a:off x="436307" y="942243"/>
            <a:ext cx="50292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1800" b="1" i="0" cap="all" dirty="0" smtClean="0">
                <a:solidFill>
                  <a:srgbClr val="0070C0"/>
                </a:solidFill>
              </a:rPr>
              <a:t>Desarrollo de sitio web</a:t>
            </a:r>
          </a:p>
        </p:txBody>
      </p:sp>
      <p:grpSp>
        <p:nvGrpSpPr>
          <p:cNvPr id="7" name="Group 6"/>
          <p:cNvGrpSpPr/>
          <p:nvPr/>
        </p:nvGrpSpPr>
        <p:grpSpPr>
          <a:xfrm>
            <a:off x="5951895" y="819151"/>
            <a:ext cx="3192117" cy="523142"/>
            <a:chOff x="6400800" y="961292"/>
            <a:chExt cx="4195355" cy="609600"/>
          </a:xfrm>
          <a:solidFill>
            <a:srgbClr val="0070C0"/>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Sitios web adaptativos</a:t>
              </a: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cap="all" dirty="0">
                <a:solidFill>
                  <a:srgbClr val="0070C0"/>
                </a:solidFill>
                <a:latin typeface="Calibri"/>
              </a:endParaRPr>
            </a:p>
          </p:txBody>
        </p:sp>
      </p:grpSp>
      <p:grpSp>
        <p:nvGrpSpPr>
          <p:cNvPr id="10" name="Group 9"/>
          <p:cNvGrpSpPr/>
          <p:nvPr/>
        </p:nvGrpSpPr>
        <p:grpSpPr>
          <a:xfrm>
            <a:off x="5661993" y="1515208"/>
            <a:ext cx="3482006" cy="523142"/>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Completamente personalizables</a:t>
              </a: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dirty="0">
                <a:solidFill>
                  <a:prstClr val="white"/>
                </a:solidFill>
                <a:latin typeface="Calibri"/>
              </a:endParaRPr>
            </a:p>
          </p:txBody>
        </p:sp>
      </p:grpSp>
      <p:grpSp>
        <p:nvGrpSpPr>
          <p:cNvPr id="13" name="Group 12"/>
          <p:cNvGrpSpPr/>
          <p:nvPr/>
        </p:nvGrpSpPr>
        <p:grpSpPr>
          <a:xfrm>
            <a:off x="5314120" y="2201008"/>
            <a:ext cx="3829878" cy="523142"/>
            <a:chOff x="6400800" y="961292"/>
            <a:chExt cx="3855487" cy="609600"/>
          </a:xfrm>
          <a:solidFill>
            <a:srgbClr val="0070C0"/>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Herramientas sencillas de edición, arrastre y colocación</a:t>
              </a: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cap="all" dirty="0">
                <a:solidFill>
                  <a:prstClr val="white"/>
                </a:solidFill>
                <a:latin typeface="Calibri"/>
              </a:endParaRPr>
            </a:p>
          </p:txBody>
        </p:sp>
      </p:grpSp>
      <p:grpSp>
        <p:nvGrpSpPr>
          <p:cNvPr id="16" name="Group 15"/>
          <p:cNvGrpSpPr/>
          <p:nvPr/>
        </p:nvGrpSpPr>
        <p:grpSpPr>
          <a:xfrm>
            <a:off x="4928344" y="2886808"/>
            <a:ext cx="4215654" cy="523142"/>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El empresario mantiene el control</a:t>
              </a: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cap="all" dirty="0">
                <a:solidFill>
                  <a:prstClr val="white"/>
                </a:solidFill>
                <a:latin typeface="Calibri"/>
              </a:endParaRPr>
            </a:p>
          </p:txBody>
        </p:sp>
      </p:grpSp>
      <p:grpSp>
        <p:nvGrpSpPr>
          <p:cNvPr id="19" name="Group 18"/>
          <p:cNvGrpSpPr/>
          <p:nvPr/>
        </p:nvGrpSpPr>
        <p:grpSpPr>
          <a:xfrm>
            <a:off x="4502428" y="3572608"/>
            <a:ext cx="4641571" cy="523142"/>
            <a:chOff x="6400800" y="961292"/>
            <a:chExt cx="3600207" cy="609600"/>
          </a:xfrm>
          <a:solidFill>
            <a:srgbClr val="0070C0"/>
          </a:solidFill>
          <a:effectLst>
            <a:reflection blurRad="6350" stA="50000" endA="300" endPos="90000" dir="5400000" sy="-100000" algn="bl" rotWithShape="0"/>
          </a:effectLst>
        </p:grpSpPr>
        <p:sp>
          <p:nvSpPr>
            <p:cNvPr id="20" name="Rectangle 19"/>
            <p:cNvSpPr/>
            <p:nvPr/>
          </p:nvSpPr>
          <p:spPr>
            <a:xfrm>
              <a:off x="6705600" y="961292"/>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Las ediciones se publican inmediatamente </a:t>
              </a: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cap="all" dirty="0">
                <a:solidFill>
                  <a:prstClr val="white"/>
                </a:solidFill>
                <a:latin typeface="Calibri"/>
              </a:endParaRPr>
            </a:p>
          </p:txBody>
        </p:sp>
      </p:grpSp>
      <p:grpSp>
        <p:nvGrpSpPr>
          <p:cNvPr id="22" name="Group 21"/>
          <p:cNvGrpSpPr/>
          <p:nvPr/>
        </p:nvGrpSpPr>
        <p:grpSpPr>
          <a:xfrm>
            <a:off x="4038598" y="4258408"/>
            <a:ext cx="5105413" cy="523142"/>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i="0" cap="all" dirty="0" smtClean="0">
                  <a:solidFill>
                    <a:srgbClr val="FFFFFF"/>
                  </a:solidFill>
                </a:rPr>
                <a:t>Widgets para redes sociales, formularios y otros</a:t>
              </a: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dirty="0">
                <a:solidFill>
                  <a:prstClr val="white"/>
                </a:solidFill>
                <a:latin typeface="Calibri"/>
              </a:endParaRPr>
            </a:p>
          </p:txBody>
        </p:sp>
      </p:grpSp>
    </p:spTree>
    <p:extLst>
      <p:ext uri="{BB962C8B-B14F-4D97-AF65-F5344CB8AC3E}">
        <p14:creationId xmlns:p14="http://schemas.microsoft.com/office/powerpoint/2010/main" val="406946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hange_text_step1_HK_eng.png"/>
          <p:cNvPicPr>
            <a:picLocks noChangeAspect="1"/>
          </p:cNvPicPr>
          <p:nvPr/>
        </p:nvPicPr>
        <p:blipFill>
          <a:blip r:embed="rId3" cstate="print"/>
          <a:srcRect/>
          <a:stretch>
            <a:fillRect/>
          </a:stretch>
        </p:blipFill>
        <p:spPr bwMode="auto">
          <a:xfrm>
            <a:off x="2921450" y="-295"/>
            <a:ext cx="6214625" cy="5156296"/>
          </a:xfrm>
          <a:prstGeom prst="rect">
            <a:avLst/>
          </a:prstGeom>
          <a:noFill/>
          <a:ln w="9525">
            <a:noFill/>
            <a:miter lim="800000"/>
            <a:headEnd/>
            <a:tailEnd/>
          </a:ln>
        </p:spPr>
      </p:pic>
      <p:pic>
        <p:nvPicPr>
          <p:cNvPr id="6" name="Picture 5" descr="change_text_step2_HK_eng.png"/>
          <p:cNvPicPr>
            <a:picLocks noChangeAspect="1"/>
          </p:cNvPicPr>
          <p:nvPr/>
        </p:nvPicPr>
        <p:blipFill>
          <a:blip r:embed="rId4" cstate="print"/>
          <a:srcRect/>
          <a:stretch>
            <a:fillRect/>
          </a:stretch>
        </p:blipFill>
        <p:spPr bwMode="auto">
          <a:xfrm>
            <a:off x="2926507" y="0"/>
            <a:ext cx="6217505" cy="5159176"/>
          </a:xfrm>
          <a:prstGeom prst="rect">
            <a:avLst/>
          </a:prstGeom>
          <a:noFill/>
          <a:ln w="9525">
            <a:noFill/>
            <a:miter lim="800000"/>
            <a:headEnd/>
            <a:tailEnd/>
          </a:ln>
        </p:spPr>
      </p:pic>
      <p:pic>
        <p:nvPicPr>
          <p:cNvPr id="7" name="Picture 6" descr="change_text_step3_HK_eng.png"/>
          <p:cNvPicPr>
            <a:picLocks noChangeAspect="1"/>
          </p:cNvPicPr>
          <p:nvPr/>
        </p:nvPicPr>
        <p:blipFill>
          <a:blip r:embed="rId5" cstate="print"/>
          <a:srcRect/>
          <a:stretch>
            <a:fillRect/>
          </a:stretch>
        </p:blipFill>
        <p:spPr bwMode="auto">
          <a:xfrm>
            <a:off x="2926507" y="0"/>
            <a:ext cx="6217505" cy="5159176"/>
          </a:xfrm>
          <a:prstGeom prst="rect">
            <a:avLst/>
          </a:prstGeom>
          <a:noFill/>
          <a:ln w="9525">
            <a:noFill/>
            <a:miter lim="800000"/>
            <a:headEnd/>
            <a:tailEnd/>
          </a:ln>
        </p:spPr>
      </p:pic>
      <p:sp>
        <p:nvSpPr>
          <p:cNvPr id="8" name="TextBox 7"/>
          <p:cNvSpPr txBox="1">
            <a:spLocks noChangeArrowheads="1"/>
          </p:cNvSpPr>
          <p:nvPr/>
        </p:nvSpPr>
        <p:spPr bwMode="auto">
          <a:xfrm>
            <a:off x="4868427" y="4373575"/>
            <a:ext cx="1451423" cy="861774"/>
          </a:xfrm>
          <a:prstGeom prst="rect">
            <a:avLst/>
          </a:prstGeom>
          <a:noFill/>
          <a:ln w="9525">
            <a:noFill/>
            <a:miter lim="800000"/>
            <a:headEnd/>
            <a:tailEnd/>
          </a:ln>
        </p:spPr>
        <p:txBody>
          <a:bodyPr wrap="square">
            <a:spAutoFit/>
          </a:bodyPr>
          <a:lstStyle/>
          <a:p>
            <a:pPr defTabSz="914400"/>
            <a:r>
              <a:rPr lang="x-none" sz="1000" b="0" i="0" dirty="0" smtClean="0">
                <a:solidFill>
                  <a:srgbClr val="000000"/>
                </a:solidFill>
              </a:rPr>
              <a:t>Lo que ofrecemos</a:t>
            </a:r>
          </a:p>
          <a:p>
            <a:pPr defTabSz="914400"/>
            <a:endParaRPr lang="en-US" sz="600" dirty="0">
              <a:solidFill>
                <a:srgbClr val="000000"/>
              </a:solidFill>
              <a:latin typeface="Calibri"/>
            </a:endParaRPr>
          </a:p>
          <a:p>
            <a:pPr defTabSz="914400"/>
            <a:r>
              <a:rPr lang="x-none" sz="500" b="0" i="0" dirty="0" smtClean="0">
                <a:solidFill>
                  <a:srgbClr val="000000"/>
                </a:solidFill>
              </a:rPr>
              <a:t>Varios paquetes de diseño, servicio de entrega, diseñados por usted </a:t>
            </a:r>
          </a:p>
          <a:p>
            <a:pPr defTabSz="914400"/>
            <a:endParaRPr lang="en-US" sz="1200" dirty="0">
              <a:solidFill>
                <a:srgbClr val="000000"/>
              </a:solidFill>
              <a:latin typeface="Calibri"/>
            </a:endParaRPr>
          </a:p>
          <a:p>
            <a:pPr defTabSz="914400"/>
            <a:endParaRPr lang="en-US" sz="1200" dirty="0">
              <a:solidFill>
                <a:srgbClr val="000000"/>
              </a:solidFill>
              <a:latin typeface="Calibri"/>
            </a:endParaRPr>
          </a:p>
        </p:txBody>
      </p:sp>
      <p:pic>
        <p:nvPicPr>
          <p:cNvPr id="9" name="Picture 8" descr="change_color.png"/>
          <p:cNvPicPr>
            <a:picLocks noChangeAspect="1"/>
          </p:cNvPicPr>
          <p:nvPr/>
        </p:nvPicPr>
        <p:blipFill>
          <a:blip r:embed="rId6" cstate="print"/>
          <a:srcRect/>
          <a:stretch>
            <a:fillRect/>
          </a:stretch>
        </p:blipFill>
        <p:spPr bwMode="auto">
          <a:xfrm>
            <a:off x="4401013" y="3131263"/>
            <a:ext cx="3814305" cy="1542138"/>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a:stretch>
            <a:fillRect/>
          </a:stretch>
        </p:blipFill>
        <p:spPr bwMode="auto">
          <a:xfrm>
            <a:off x="4403343" y="3123624"/>
            <a:ext cx="3821505" cy="1545016"/>
          </a:xfrm>
          <a:prstGeom prst="rect">
            <a:avLst/>
          </a:prstGeom>
          <a:noFill/>
          <a:ln w="9525">
            <a:noFill/>
            <a:miter lim="800000"/>
            <a:headEnd/>
            <a:tailEnd/>
          </a:ln>
        </p:spPr>
      </p:pic>
      <p:pic>
        <p:nvPicPr>
          <p:cNvPr id="11" name="Picture 10" descr="hand_icon.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01797" y="1286201"/>
            <a:ext cx="143990" cy="142551"/>
          </a:xfrm>
          <a:prstGeom prst="rect">
            <a:avLst/>
          </a:prstGeom>
          <a:noFill/>
          <a:ln w="9525">
            <a:noFill/>
            <a:miter lim="800000"/>
            <a:headEnd/>
            <a:tailEnd/>
          </a:ln>
        </p:spPr>
      </p:pic>
      <p:sp>
        <p:nvSpPr>
          <p:cNvPr id="12" name="Rectangle 11"/>
          <p:cNvSpPr/>
          <p:nvPr/>
        </p:nvSpPr>
        <p:spPr>
          <a:xfrm>
            <a:off x="4961829" y="4364846"/>
            <a:ext cx="829385" cy="224323"/>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dirty="0">
              <a:solidFill>
                <a:srgbClr val="000000"/>
              </a:solidFill>
              <a:latin typeface="Calibri"/>
            </a:endParaRPr>
          </a:p>
        </p:txBody>
      </p:sp>
      <p:pic>
        <p:nvPicPr>
          <p:cNvPr id="13" name="Picture 12" descr="Save_confirmation.png"/>
          <p:cNvPicPr>
            <a:picLocks noChangeAspect="1"/>
          </p:cNvPicPr>
          <p:nvPr/>
        </p:nvPicPr>
        <p:blipFill>
          <a:blip r:embed="rId9" cstate="print"/>
          <a:srcRect/>
          <a:stretch>
            <a:fillRect/>
          </a:stretch>
        </p:blipFill>
        <p:spPr bwMode="auto">
          <a:xfrm>
            <a:off x="4507742" y="2459453"/>
            <a:ext cx="2393120" cy="904260"/>
          </a:xfrm>
          <a:prstGeom prst="rect">
            <a:avLst/>
          </a:prstGeom>
          <a:noFill/>
          <a:ln w="9525">
            <a:noFill/>
            <a:miter lim="800000"/>
            <a:headEnd/>
            <a:tailEnd/>
          </a:ln>
        </p:spPr>
      </p:pic>
      <p:grpSp>
        <p:nvGrpSpPr>
          <p:cNvPr id="16" name="Group 15"/>
          <p:cNvGrpSpPr/>
          <p:nvPr/>
        </p:nvGrpSpPr>
        <p:grpSpPr>
          <a:xfrm>
            <a:off x="0" y="-19050"/>
            <a:ext cx="3048000" cy="5162550"/>
            <a:chOff x="0" y="-19050"/>
            <a:chExt cx="3048000" cy="5162550"/>
          </a:xfrm>
        </p:grpSpPr>
        <p:sp>
          <p:nvSpPr>
            <p:cNvPr id="14" name="Rectangle 13"/>
            <p:cNvSpPr/>
            <p:nvPr/>
          </p:nvSpPr>
          <p:spPr>
            <a:xfrm>
              <a:off x="0" y="-19050"/>
              <a:ext cx="3048000" cy="51625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5" name="Rectangle 14"/>
            <p:cNvSpPr/>
            <p:nvPr/>
          </p:nvSpPr>
          <p:spPr>
            <a:xfrm>
              <a:off x="75158" y="569079"/>
              <a:ext cx="2926494" cy="2954655"/>
            </a:xfrm>
            <a:prstGeom prst="rect">
              <a:avLst/>
            </a:prstGeom>
          </p:spPr>
          <p:txBody>
            <a:bodyPr wrap="square">
              <a:spAutoFit/>
            </a:bodyPr>
            <a:lstStyle/>
            <a:p>
              <a:pPr algn="ctr" defTabSz="914400">
                <a:defRPr/>
              </a:pPr>
              <a:r>
                <a:rPr lang="x-none" sz="2800" b="1" i="0" cap="all" smtClean="0">
                  <a:solidFill>
                    <a:srgbClr val="FFFFFF"/>
                  </a:solidFill>
                </a:rPr>
                <a:t>Administración </a:t>
              </a:r>
              <a:r>
                <a:rPr lang="es-US" sz="2800" b="1" cap="all" dirty="0" smtClean="0">
                  <a:solidFill>
                    <a:srgbClr val="FFFFFF"/>
                  </a:solidFill>
                </a:rPr>
                <a:t>SENCILLA </a:t>
              </a:r>
              <a:r>
                <a:rPr lang="x-none" sz="2800" b="1" i="0" cap="all" smtClean="0">
                  <a:solidFill>
                    <a:srgbClr val="FFFFFF"/>
                  </a:solidFill>
                </a:rPr>
                <a:t>de </a:t>
              </a:r>
              <a:r>
                <a:rPr lang="x-none" sz="2800" b="1" i="0" cap="all" dirty="0" smtClean="0">
                  <a:solidFill>
                    <a:srgbClr val="FFFFFF"/>
                  </a:solidFill>
                </a:rPr>
                <a:t>contenido</a:t>
              </a:r>
            </a:p>
            <a:p>
              <a:pPr algn="ctr" defTabSz="914400">
                <a:defRPr/>
              </a:pPr>
              <a:endParaRPr lang="en-US" sz="3200" b="1" cap="all" dirty="0">
                <a:solidFill>
                  <a:prstClr val="white"/>
                </a:solidFill>
                <a:latin typeface="Calibri"/>
              </a:endParaRPr>
            </a:p>
            <a:p>
              <a:pPr algn="ctr" defTabSz="914400">
                <a:defRPr/>
              </a:pPr>
              <a:r>
                <a:rPr lang="x-none" sz="3200" b="1" i="0" cap="all" dirty="0" smtClean="0">
                  <a:solidFill>
                    <a:srgbClr val="FFFFFF"/>
                  </a:solidFill>
                </a:rPr>
                <a:t>Edición de texto</a:t>
              </a:r>
            </a:p>
          </p:txBody>
        </p:sp>
      </p:grpSp>
    </p:spTree>
    <p:extLst>
      <p:ext uri="{BB962C8B-B14F-4D97-AF65-F5344CB8AC3E}">
        <p14:creationId xmlns:p14="http://schemas.microsoft.com/office/powerpoint/2010/main" val="74014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14 0.00432 C -0.22483 0.00648 -0.4658 0.00864 -0.5599 0.09167 C -0.654 0.175 -0.60122 0.33858 -0.54844 0.50278 " pathEditMode="relative" rAng="0" ptsTypes="aaA">
                                      <p:cBhvr>
                                        <p:cTn id="6" dur="2000" fill="hold"/>
                                        <p:tgtEl>
                                          <p:spTgt spid="11"/>
                                        </p:tgtEl>
                                        <p:attrNameLst>
                                          <p:attrName>ppt_x</p:attrName>
                                          <p:attrName>ppt_y</p:attrName>
                                        </p:attrNameLst>
                                      </p:cBhvr>
                                      <p:rCtr x="-33507" y="24907"/>
                                    </p:animMotion>
                                  </p:childTnLst>
                                </p:cTn>
                              </p:par>
                              <p:par>
                                <p:cTn id="7" presetID="1" presetClass="entr" presetSubtype="0"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27" presetClass="entr" presetSubtype="0" fill="hold" nodeType="afterEffect">
                                  <p:stCondLst>
                                    <p:cond delay="400"/>
                                  </p:stCondLst>
                                  <p:iterate type="lt">
                                    <p:tmPct val="50000"/>
                                  </p:iterate>
                                  <p:childTnLst>
                                    <p:set>
                                      <p:cBhvr>
                                        <p:cTn id="22"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3" dur="300"/>
                                        <p:tgtEl>
                                          <p:spTgt spid="8">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24" dur="30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5" dur="300"/>
                                        <p:tgtEl>
                                          <p:spTgt spid="8">
                                            <p:txEl>
                                              <p:pRg st="0" end="0"/>
                                            </p:txEl>
                                          </p:spTgt>
                                        </p:tgtEl>
                                        <p:attrNameLst>
                                          <p:attrName>fill.type</p:attrName>
                                        </p:attrNameLst>
                                      </p:cBhvr>
                                      <p:to>
                                        <p:strVal val="solid"/>
                                      </p:to>
                                    </p:set>
                                  </p:childTnLst>
                                </p:cTn>
                              </p:par>
                            </p:childTnLst>
                          </p:cTn>
                        </p:par>
                        <p:par>
                          <p:cTn id="26" fill="hold">
                            <p:stCondLst>
                              <p:cond delay="5050"/>
                            </p:stCondLst>
                            <p:childTnLst>
                              <p:par>
                                <p:cTn id="27" presetID="27" presetClass="entr" presetSubtype="0" fill="hold" nodeType="afterEffect">
                                  <p:stCondLst>
                                    <p:cond delay="0"/>
                                  </p:stCondLst>
                                  <p:iterate type="lt">
                                    <p:tmPct val="32692"/>
                                  </p:iterate>
                                  <p:childTnLst>
                                    <p:set>
                                      <p:cBhvr>
                                        <p:cTn id="28"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9" dur="200"/>
                                        <p:tgtEl>
                                          <p:spTgt spid="8">
                                            <p:txEl>
                                              <p:pRg st="2" end="2"/>
                                            </p:txEl>
                                          </p:spTgt>
                                        </p:tgtEl>
                                        <p:attrNameLst>
                                          <p:attrName>style.color</p:attrName>
                                        </p:attrNameLst>
                                      </p:cBhvr>
                                      <p:tavLst>
                                        <p:tav tm="0">
                                          <p:val>
                                            <p:clrVal>
                                              <a:schemeClr val="tx1"/>
                                            </p:clrVal>
                                          </p:val>
                                        </p:tav>
                                        <p:tav tm="50000">
                                          <p:val>
                                            <p:clrVal>
                                              <a:schemeClr val="tx1"/>
                                            </p:clrVal>
                                          </p:val>
                                        </p:tav>
                                      </p:tavLst>
                                    </p:anim>
                                    <p:anim calcmode="discrete" valueType="clr">
                                      <p:cBhvr>
                                        <p:cTn id="30" dur="20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31" dur="200"/>
                                        <p:tgtEl>
                                          <p:spTgt spid="8">
                                            <p:txEl>
                                              <p:pRg st="2" end="2"/>
                                            </p:txEl>
                                          </p:spTgt>
                                        </p:tgtEl>
                                        <p:attrNameLst>
                                          <p:attrName>fill.type</p:attrName>
                                        </p:attrNameLst>
                                      </p:cBhvr>
                                      <p:to>
                                        <p:strVal val="solid"/>
                                      </p:to>
                                    </p:set>
                                  </p:childTnLst>
                                </p:cTn>
                              </p:par>
                            </p:childTnLst>
                          </p:cTn>
                        </p:par>
                        <p:par>
                          <p:cTn id="32" fill="hold">
                            <p:stCondLst>
                              <p:cond delay="8519"/>
                            </p:stCondLst>
                            <p:childTnLst>
                              <p:par>
                                <p:cTn id="33" presetID="0" presetClass="path" presetSubtype="0" accel="50000" decel="50000" fill="hold" nodeType="afterEffect">
                                  <p:stCondLst>
                                    <p:cond delay="0"/>
                                  </p:stCondLst>
                                  <p:childTnLst>
                                    <p:animMotion origin="layout" path="M -0.54809 0.49846 L -0.62552 0.6108 " pathEditMode="relative" rAng="0" ptsTypes="AA">
                                      <p:cBhvr>
                                        <p:cTn id="34" dur="2000" fill="hold"/>
                                        <p:tgtEl>
                                          <p:spTgt spid="11"/>
                                        </p:tgtEl>
                                        <p:attrNameLst>
                                          <p:attrName>ppt_x</p:attrName>
                                          <p:attrName>ppt_y</p:attrName>
                                        </p:attrNameLst>
                                      </p:cBhvr>
                                      <p:rCtr x="-3872" y="5617"/>
                                    </p:animMotion>
                                  </p:childTnLst>
                                </p:cTn>
                              </p:par>
                            </p:childTnLst>
                          </p:cTn>
                        </p:par>
                        <p:par>
                          <p:cTn id="35" fill="hold">
                            <p:stCondLst>
                              <p:cond delay="10519"/>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2550"/>
                                        <p:tgtEl>
                                          <p:spTgt spid="12"/>
                                        </p:tgtEl>
                                      </p:cBhvr>
                                    </p:animEffect>
                                  </p:childTnLst>
                                </p:cTn>
                              </p:par>
                              <p:par>
                                <p:cTn id="39" presetID="63" presetClass="path" presetSubtype="0" accel="50000" decel="50000" fill="hold" nodeType="withEffect">
                                  <p:stCondLst>
                                    <p:cond delay="50"/>
                                  </p:stCondLst>
                                  <p:childTnLst>
                                    <p:animMotion origin="layout" path="M -0.62552 0.6108 L -0.52552 0.6108 " pathEditMode="relative" rAng="0" ptsTypes="AA">
                                      <p:cBhvr>
                                        <p:cTn id="40" dur="2500" fill="hold"/>
                                        <p:tgtEl>
                                          <p:spTgt spid="11"/>
                                        </p:tgtEl>
                                        <p:attrNameLst>
                                          <p:attrName>ppt_x</p:attrName>
                                          <p:attrName>ppt_y</p:attrName>
                                        </p:attrNameLst>
                                      </p:cBhvr>
                                      <p:rCtr x="5000" y="0"/>
                                    </p:animMotion>
                                  </p:childTnLst>
                                </p:cTn>
                              </p:par>
                            </p:childTnLst>
                          </p:cTn>
                        </p:par>
                        <p:par>
                          <p:cTn id="41" fill="hold">
                            <p:stCondLst>
                              <p:cond delay="13069"/>
                            </p:stCondLst>
                            <p:childTnLst>
                              <p:par>
                                <p:cTn id="42" presetID="0" presetClass="path" presetSubtype="0" accel="50000" decel="50000" fill="hold" nodeType="afterEffect">
                                  <p:stCondLst>
                                    <p:cond delay="0"/>
                                  </p:stCondLst>
                                  <p:childTnLst>
                                    <p:animMotion origin="layout" path="M -0.52552 0.6108 L -0.35886 0.48796 " pathEditMode="relative" rAng="0" ptsTypes="AA">
                                      <p:cBhvr>
                                        <p:cTn id="43" dur="2000" fill="hold"/>
                                        <p:tgtEl>
                                          <p:spTgt spid="11"/>
                                        </p:tgtEl>
                                        <p:attrNameLst>
                                          <p:attrName>ppt_x</p:attrName>
                                          <p:attrName>ppt_y</p:attrName>
                                        </p:attrNameLst>
                                      </p:cBhvr>
                                      <p:rCtr x="8333" y="-6142"/>
                                    </p:animMotion>
                                  </p:childTnLst>
                                </p:cTn>
                              </p:par>
                            </p:childTnLst>
                          </p:cTn>
                        </p:par>
                        <p:par>
                          <p:cTn id="44" fill="hold">
                            <p:stCondLst>
                              <p:cond delay="15069"/>
                            </p:stCondLst>
                            <p:childTnLst>
                              <p:par>
                                <p:cTn id="45" presetID="1"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15069"/>
                            </p:stCondLst>
                            <p:childTnLst>
                              <p:par>
                                <p:cTn id="50" presetID="3" presetClass="emph" presetSubtype="2" fill="hold" nodeType="afterEffect">
                                  <p:stCondLst>
                                    <p:cond delay="0"/>
                                  </p:stCondLst>
                                  <p:iterate type="lt">
                                    <p:tmPct val="0"/>
                                  </p:iterate>
                                  <p:childTnLst>
                                    <p:animClr clrSpc="rgb" dir="cw">
                                      <p:cBhvr override="childStyle">
                                        <p:cTn id="51" dur="500" fill="hold"/>
                                        <p:tgtEl>
                                          <p:spTgt spid="8">
                                            <p:txEl>
                                              <p:pRg st="0" end="0"/>
                                            </p:txEl>
                                          </p:spTgt>
                                        </p:tgtEl>
                                        <p:attrNameLst>
                                          <p:attrName>style.color</p:attrName>
                                        </p:attrNameLst>
                                      </p:cBhvr>
                                      <p:to>
                                        <a:schemeClr val="folHlink"/>
                                      </p:to>
                                    </p:animClr>
                                  </p:childTnLst>
                                </p:cTn>
                              </p:par>
                            </p:childTnLst>
                          </p:cTn>
                        </p:par>
                        <p:par>
                          <p:cTn id="52" fill="hold">
                            <p:stCondLst>
                              <p:cond delay="15569"/>
                            </p:stCondLst>
                            <p:childTnLst>
                              <p:par>
                                <p:cTn id="53" presetID="0" presetClass="path" presetSubtype="0" accel="50000" decel="50000" fill="hold" nodeType="afterEffect">
                                  <p:stCondLst>
                                    <p:cond delay="0"/>
                                  </p:stCondLst>
                                  <p:childTnLst>
                                    <p:animMotion origin="layout" path="M -0.35052 0.52191 L -0.65052 0.48796 " pathEditMode="relative" rAng="0" ptsTypes="AA">
                                      <p:cBhvr>
                                        <p:cTn id="54" dur="2000" fill="hold"/>
                                        <p:tgtEl>
                                          <p:spTgt spid="11"/>
                                        </p:tgtEl>
                                        <p:attrNameLst>
                                          <p:attrName>ppt_x</p:attrName>
                                          <p:attrName>ppt_y</p:attrName>
                                        </p:attrNameLst>
                                      </p:cBhvr>
                                      <p:rCtr x="-15000" y="-1698"/>
                                    </p:animMotion>
                                  </p:childTnLst>
                                </p:cTn>
                              </p:par>
                            </p:childTnLst>
                          </p:cTn>
                        </p:par>
                        <p:par>
                          <p:cTn id="55" fill="hold">
                            <p:stCondLst>
                              <p:cond delay="17569"/>
                            </p:stCondLst>
                            <p:childTnLst>
                              <p:par>
                                <p:cTn id="56" presetID="5" presetClass="emph" presetSubtype="1" nodeType="afterEffect">
                                  <p:stCondLst>
                                    <p:cond delay="0"/>
                                  </p:stCondLst>
                                  <p:iterate type="lt">
                                    <p:tmAbs val="0"/>
                                  </p:iterate>
                                  <p:childTnLst>
                                    <p:set>
                                      <p:cBhvr override="childStyle">
                                        <p:cTn id="57" dur="indefinite"/>
                                        <p:tgtEl>
                                          <p:spTgt spid="8">
                                            <p:txEl>
                                              <p:pRg st="0" end="0"/>
                                            </p:txEl>
                                          </p:spTgt>
                                        </p:tgtEl>
                                        <p:attrNameLst>
                                          <p:attrName>style.fontStyle</p:attrName>
                                        </p:attrNameLst>
                                      </p:cBhvr>
                                      <p:to>
                                        <p:strVal val="normal"/>
                                      </p:to>
                                    </p:set>
                                    <p:set>
                                      <p:cBhvr override="childStyle">
                                        <p:cTn id="58" dur="indefinite"/>
                                        <p:tgtEl>
                                          <p:spTgt spid="8">
                                            <p:txEl>
                                              <p:pRg st="0" end="0"/>
                                            </p:txEl>
                                          </p:spTgt>
                                        </p:tgtEl>
                                        <p:attrNameLst>
                                          <p:attrName>style.fontWeight</p:attrName>
                                        </p:attrNameLst>
                                      </p:cBhvr>
                                      <p:to>
                                        <p:strVal val="bold"/>
                                      </p:to>
                                    </p:set>
                                    <p:set>
                                      <p:cBhvr override="childStyle">
                                        <p:cTn id="59" dur="indefinite"/>
                                        <p:tgtEl>
                                          <p:spTgt spid="8">
                                            <p:txEl>
                                              <p:pRg st="0" end="0"/>
                                            </p:txEl>
                                          </p:spTgt>
                                        </p:tgtEl>
                                        <p:attrNameLst>
                                          <p:attrName>style.textDecorationUnderline</p:attrName>
                                        </p:attrNameLst>
                                      </p:cBhvr>
                                      <p:to>
                                        <p:strVal val="false"/>
                                      </p:to>
                                    </p:set>
                                  </p:childTnLst>
                                </p:cTn>
                              </p:par>
                            </p:childTnLst>
                          </p:cTn>
                        </p:par>
                        <p:par>
                          <p:cTn id="60" fill="hold">
                            <p:stCondLst>
                              <p:cond delay="17569"/>
                            </p:stCondLst>
                            <p:childTnLst>
                              <p:par>
                                <p:cTn id="61" presetID="0" presetClass="path" presetSubtype="0" accel="50000" decel="50000" fill="hold" nodeType="afterEffect">
                                  <p:stCondLst>
                                    <p:cond delay="0"/>
                                  </p:stCondLst>
                                  <p:childTnLst>
                                    <p:animMotion origin="layout" path="M -0.65052 0.48796 L -0.32552 0.49167 " pathEditMode="fixed" rAng="0" ptsTypes="AA">
                                      <p:cBhvr>
                                        <p:cTn id="62" dur="2000" fill="hold"/>
                                        <p:tgtEl>
                                          <p:spTgt spid="11"/>
                                        </p:tgtEl>
                                        <p:attrNameLst>
                                          <p:attrName>ppt_x</p:attrName>
                                          <p:attrName>ppt_y</p:attrName>
                                        </p:attrNameLst>
                                      </p:cBhvr>
                                      <p:rCtr x="16250" y="185"/>
                                    </p:animMotion>
                                  </p:childTnLst>
                                </p:cTn>
                              </p:par>
                            </p:childTnLst>
                          </p:cTn>
                        </p:par>
                        <p:par>
                          <p:cTn id="63" fill="hold">
                            <p:stCondLst>
                              <p:cond delay="19569"/>
                            </p:stCondLst>
                            <p:childTnLst>
                              <p:par>
                                <p:cTn id="64" presetID="1" presetClass="exit" presetSubtype="0" fill="hold" nodeType="afterEffect">
                                  <p:stCondLst>
                                    <p:cond delay="0"/>
                                  </p:stCondLst>
                                  <p:childTnLst>
                                    <p:set>
                                      <p:cBhvr>
                                        <p:cTn id="65" dur="1" fill="hold">
                                          <p:stCondLst>
                                            <p:cond delay="0"/>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2"/>
                                        </p:tgtEl>
                                        <p:attrNameLst>
                                          <p:attrName>style.visibility</p:attrName>
                                        </p:attrNameLst>
                                      </p:cBhvr>
                                      <p:to>
                                        <p:strVal val="hidden"/>
                                      </p:to>
                                    </p:set>
                                  </p:childTnLst>
                                </p:cTn>
                              </p:par>
                            </p:childTnLst>
                          </p:cTn>
                        </p:par>
                        <p:par>
                          <p:cTn id="68" fill="hold">
                            <p:stCondLst>
                              <p:cond delay="19569"/>
                            </p:stCondLst>
                            <p:childTnLst>
                              <p:par>
                                <p:cTn id="69" presetID="0" presetClass="path" presetSubtype="0" accel="50000" decel="50000" fill="hold" nodeType="afterEffect">
                                  <p:stCondLst>
                                    <p:cond delay="0"/>
                                  </p:stCondLst>
                                  <p:childTnLst>
                                    <p:animMotion origin="layout" path="M -0.32552 0.49167 L -0.27552 -0.075 " pathEditMode="relative" rAng="0" ptsTypes="AA">
                                      <p:cBhvr>
                                        <p:cTn id="70" dur="2000" fill="hold"/>
                                        <p:tgtEl>
                                          <p:spTgt spid="11"/>
                                        </p:tgtEl>
                                        <p:attrNameLst>
                                          <p:attrName>ppt_x</p:attrName>
                                          <p:attrName>ppt_y</p:attrName>
                                        </p:attrNameLst>
                                      </p:cBhvr>
                                      <p:rCtr x="2500" y="-28333"/>
                                    </p:animMotion>
                                  </p:childTnLst>
                                </p:cTn>
                              </p:par>
                            </p:childTnLst>
                          </p:cTn>
                        </p:par>
                        <p:par>
                          <p:cTn id="71" fill="hold">
                            <p:stCondLst>
                              <p:cond delay="21569"/>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_Image_step2_HK_eng-CLEAN.png"/>
          <p:cNvPicPr>
            <a:picLocks noChangeAspect="1"/>
          </p:cNvPicPr>
          <p:nvPr/>
        </p:nvPicPr>
        <p:blipFill>
          <a:blip r:embed="rId3" cstate="print"/>
          <a:srcRect/>
          <a:stretch>
            <a:fillRect/>
          </a:stretch>
        </p:blipFill>
        <p:spPr bwMode="auto">
          <a:xfrm>
            <a:off x="2972845" y="-10797"/>
            <a:ext cx="6150518" cy="5157473"/>
          </a:xfrm>
          <a:prstGeom prst="rect">
            <a:avLst/>
          </a:prstGeom>
          <a:noFill/>
          <a:ln w="9525">
            <a:noFill/>
            <a:miter lim="800000"/>
            <a:headEnd/>
            <a:tailEnd/>
          </a:ln>
        </p:spPr>
      </p:pic>
      <p:pic>
        <p:nvPicPr>
          <p:cNvPr id="6" name="Picture 13" descr="Add_Image_step1_HK_eng-CLEAN.png"/>
          <p:cNvPicPr>
            <a:picLocks noChangeAspect="1"/>
          </p:cNvPicPr>
          <p:nvPr/>
        </p:nvPicPr>
        <p:blipFill>
          <a:blip r:embed="rId4" cstate="print"/>
          <a:srcRect/>
          <a:stretch>
            <a:fillRect/>
          </a:stretch>
        </p:blipFill>
        <p:spPr bwMode="auto">
          <a:xfrm>
            <a:off x="2972845" y="-10797"/>
            <a:ext cx="6150518" cy="5157473"/>
          </a:xfrm>
          <a:prstGeom prst="rect">
            <a:avLst/>
          </a:prstGeom>
          <a:noFill/>
          <a:ln w="9525">
            <a:noFill/>
            <a:miter lim="800000"/>
            <a:headEnd/>
            <a:tailEnd/>
          </a:ln>
        </p:spPr>
      </p:pic>
      <p:pic>
        <p:nvPicPr>
          <p:cNvPr id="7" name="Picture 6" descr="thumb-hand.png"/>
          <p:cNvPicPr>
            <a:picLocks noChangeAspect="1"/>
          </p:cNvPicPr>
          <p:nvPr/>
        </p:nvPicPr>
        <p:blipFill>
          <a:blip r:embed="rId5" cstate="print"/>
          <a:srcRect/>
          <a:stretch>
            <a:fillRect/>
          </a:stretch>
        </p:blipFill>
        <p:spPr bwMode="auto">
          <a:xfrm>
            <a:off x="5738035" y="1054269"/>
            <a:ext cx="435090" cy="287650"/>
          </a:xfrm>
          <a:prstGeom prst="rect">
            <a:avLst/>
          </a:prstGeom>
          <a:noFill/>
          <a:ln w="9525">
            <a:noFill/>
            <a:miter lim="800000"/>
            <a:headEnd/>
            <a:tailEnd/>
          </a:ln>
        </p:spPr>
      </p:pic>
      <p:pic>
        <p:nvPicPr>
          <p:cNvPr id="5" name="Picture 10" descr="thumb.png"/>
          <p:cNvPicPr>
            <a:picLocks noChangeAspect="1"/>
          </p:cNvPicPr>
          <p:nvPr/>
        </p:nvPicPr>
        <p:blipFill>
          <a:blip r:embed="rId6" cstate="print"/>
          <a:srcRect/>
          <a:stretch>
            <a:fillRect/>
          </a:stretch>
        </p:blipFill>
        <p:spPr bwMode="auto">
          <a:xfrm>
            <a:off x="5737110" y="1052499"/>
            <a:ext cx="435090" cy="287650"/>
          </a:xfrm>
          <a:prstGeom prst="rect">
            <a:avLst/>
          </a:prstGeom>
          <a:noFill/>
          <a:ln w="9525">
            <a:noFill/>
            <a:miter lim="800000"/>
            <a:headEnd/>
            <a:tailEnd/>
          </a:ln>
        </p:spPr>
      </p:pic>
      <p:pic>
        <p:nvPicPr>
          <p:cNvPr id="9" name="Picture 8" descr="hand_ico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83557" y="753695"/>
            <a:ext cx="141657" cy="141657"/>
          </a:xfrm>
          <a:prstGeom prst="rect">
            <a:avLst/>
          </a:prstGeom>
          <a:noFill/>
          <a:ln w="9525">
            <a:noFill/>
            <a:miter lim="800000"/>
            <a:headEnd/>
            <a:tailEnd/>
          </a:ln>
        </p:spPr>
      </p:pic>
      <p:pic>
        <p:nvPicPr>
          <p:cNvPr id="8" name="Picture 7" descr="Add_Image_step3_HK_eng-CLEAN.png"/>
          <p:cNvPicPr>
            <a:picLocks noChangeAspect="1"/>
          </p:cNvPicPr>
          <p:nvPr/>
        </p:nvPicPr>
        <p:blipFill>
          <a:blip r:embed="rId8" cstate="print"/>
          <a:srcRect/>
          <a:stretch>
            <a:fillRect/>
          </a:stretch>
        </p:blipFill>
        <p:spPr bwMode="auto">
          <a:xfrm>
            <a:off x="2971800" y="-9378"/>
            <a:ext cx="6172200" cy="5171928"/>
          </a:xfrm>
          <a:prstGeom prst="rect">
            <a:avLst/>
          </a:prstGeom>
          <a:noFill/>
          <a:ln w="9525">
            <a:noFill/>
            <a:miter lim="800000"/>
            <a:headEnd/>
            <a:tailEnd/>
          </a:ln>
        </p:spPr>
      </p:pic>
      <p:sp>
        <p:nvSpPr>
          <p:cNvPr id="11" name="Rectangle 10"/>
          <p:cNvSpPr/>
          <p:nvPr/>
        </p:nvSpPr>
        <p:spPr>
          <a:xfrm>
            <a:off x="0" y="-19050"/>
            <a:ext cx="3048000" cy="51625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3" name="Rectangle 12"/>
          <p:cNvSpPr/>
          <p:nvPr/>
        </p:nvSpPr>
        <p:spPr>
          <a:xfrm>
            <a:off x="75158" y="569082"/>
            <a:ext cx="2926494" cy="2862322"/>
          </a:xfrm>
          <a:prstGeom prst="rect">
            <a:avLst/>
          </a:prstGeom>
        </p:spPr>
        <p:txBody>
          <a:bodyPr wrap="square">
            <a:spAutoFit/>
          </a:bodyPr>
          <a:lstStyle/>
          <a:p>
            <a:pPr algn="ctr" defTabSz="914400">
              <a:defRPr/>
            </a:pPr>
            <a:r>
              <a:rPr lang="x-none" sz="2800" b="1" i="0" cap="all" smtClean="0">
                <a:solidFill>
                  <a:srgbClr val="FFFFFF"/>
                </a:solidFill>
              </a:rPr>
              <a:t>Administración </a:t>
            </a:r>
            <a:r>
              <a:rPr lang="es-US" sz="2800" b="1" i="0" cap="all" dirty="0" smtClean="0">
                <a:solidFill>
                  <a:srgbClr val="FFFFFF"/>
                </a:solidFill>
              </a:rPr>
              <a:t>sencilla </a:t>
            </a:r>
            <a:r>
              <a:rPr lang="x-none" sz="2800" b="1" i="0" cap="all" smtClean="0">
                <a:solidFill>
                  <a:srgbClr val="FFFFFF"/>
                </a:solidFill>
              </a:rPr>
              <a:t>de </a:t>
            </a:r>
            <a:r>
              <a:rPr lang="x-none" sz="2800" b="1" i="0" cap="all" dirty="0" smtClean="0">
                <a:solidFill>
                  <a:srgbClr val="FFFFFF"/>
                </a:solidFill>
              </a:rPr>
              <a:t>contenido</a:t>
            </a:r>
          </a:p>
          <a:p>
            <a:pPr algn="ctr" defTabSz="914400">
              <a:defRPr/>
            </a:pPr>
            <a:endParaRPr lang="en-US" sz="3200" b="1" cap="all" dirty="0">
              <a:solidFill>
                <a:prstClr val="white"/>
              </a:solidFill>
              <a:latin typeface="Calibri"/>
            </a:endParaRPr>
          </a:p>
          <a:p>
            <a:pPr algn="ctr" defTabSz="914400">
              <a:defRPr/>
            </a:pPr>
            <a:r>
              <a:rPr lang="x-none" sz="3200" b="1" i="0" cap="all" dirty="0" smtClean="0">
                <a:solidFill>
                  <a:srgbClr val="FFFFFF"/>
                </a:solidFill>
              </a:rPr>
              <a:t>Edición de fotos</a:t>
            </a:r>
          </a:p>
        </p:txBody>
      </p:sp>
    </p:spTree>
    <p:extLst>
      <p:ext uri="{BB962C8B-B14F-4D97-AF65-F5344CB8AC3E}">
        <p14:creationId xmlns:p14="http://schemas.microsoft.com/office/powerpoint/2010/main" val="28718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64 -0.00216 L -0.56232 0.07526 " pathEditMode="relative" rAng="0" ptsTypes="AA">
                                      <p:cBhvr>
                                        <p:cTn id="10" dur="2000" fill="hold"/>
                                        <p:tgtEl>
                                          <p:spTgt spid="9"/>
                                        </p:tgtEl>
                                        <p:attrNameLst>
                                          <p:attrName>ppt_x</p:attrName>
                                          <p:attrName>ppt_y</p:attrName>
                                        </p:attrNameLst>
                                      </p:cBhvr>
                                      <p:rCtr x="-27934" y="3856"/>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22222E-6 1.44972E-6 L 0.00347 0.51604 " pathEditMode="relative" rAng="0" ptsTypes="AA">
                                      <p:cBhvr>
                                        <p:cTn id="19" dur="2000" fill="hold"/>
                                        <p:tgtEl>
                                          <p:spTgt spid="7"/>
                                        </p:tgtEl>
                                        <p:attrNameLst>
                                          <p:attrName>ppt_x</p:attrName>
                                          <p:attrName>ppt_y</p:attrName>
                                        </p:attrNameLst>
                                      </p:cBhvr>
                                      <p:rCtr x="174" y="25787"/>
                                    </p:animMotion>
                                  </p:childTnLst>
                                </p:cTn>
                              </p:par>
                            </p:childTnLst>
                          </p:cTn>
                        </p:par>
                        <p:par>
                          <p:cTn id="20" fill="hold">
                            <p:stCondLst>
                              <p:cond delay="40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6200" y="-14475"/>
            <a:ext cx="5257800" cy="5177027"/>
          </a:xfrm>
          <a:prstGeom prst="rect">
            <a:avLst/>
          </a:prstGeom>
        </p:spPr>
      </p:pic>
      <p:pic>
        <p:nvPicPr>
          <p:cNvPr id="10" name="Picture 9"/>
          <p:cNvPicPr>
            <a:picLocks noChangeAspect="1"/>
          </p:cNvPicPr>
          <p:nvPr/>
        </p:nvPicPr>
        <p:blipFill>
          <a:blip r:embed="rId4"/>
          <a:stretch>
            <a:fillRect/>
          </a:stretch>
        </p:blipFill>
        <p:spPr>
          <a:xfrm>
            <a:off x="2819400" y="-22790"/>
            <a:ext cx="6324600" cy="5185341"/>
          </a:xfrm>
          <a:prstGeom prst="rect">
            <a:avLst/>
          </a:prstGeom>
        </p:spPr>
      </p:pic>
      <p:pic>
        <p:nvPicPr>
          <p:cNvPr id="11" name="Picture 10"/>
          <p:cNvPicPr>
            <a:picLocks noChangeAspect="1"/>
          </p:cNvPicPr>
          <p:nvPr/>
        </p:nvPicPr>
        <p:blipFill>
          <a:blip r:embed="rId5"/>
          <a:stretch>
            <a:fillRect/>
          </a:stretch>
        </p:blipFill>
        <p:spPr>
          <a:xfrm>
            <a:off x="3390717" y="-14477"/>
            <a:ext cx="5753283" cy="5157978"/>
          </a:xfrm>
          <a:prstGeom prst="rect">
            <a:avLst/>
          </a:prstGeom>
        </p:spPr>
      </p:pic>
      <p:pic>
        <p:nvPicPr>
          <p:cNvPr id="12" name="Picture 11"/>
          <p:cNvPicPr>
            <a:picLocks noChangeAspect="1"/>
          </p:cNvPicPr>
          <p:nvPr/>
        </p:nvPicPr>
        <p:blipFill>
          <a:blip r:embed="rId6"/>
          <a:stretch>
            <a:fillRect/>
          </a:stretch>
        </p:blipFill>
        <p:spPr>
          <a:xfrm>
            <a:off x="3214165" y="-21805"/>
            <a:ext cx="5929841" cy="5143960"/>
          </a:xfrm>
          <a:prstGeom prst="rect">
            <a:avLst/>
          </a:prstGeom>
        </p:spPr>
      </p:pic>
      <p:pic>
        <p:nvPicPr>
          <p:cNvPr id="13" name="Picture 12"/>
          <p:cNvPicPr>
            <a:picLocks noChangeAspect="1"/>
          </p:cNvPicPr>
          <p:nvPr/>
        </p:nvPicPr>
        <p:blipFill>
          <a:blip r:embed="rId7"/>
          <a:stretch>
            <a:fillRect/>
          </a:stretch>
        </p:blipFill>
        <p:spPr>
          <a:xfrm>
            <a:off x="1699541" y="-22789"/>
            <a:ext cx="7444473" cy="5183875"/>
          </a:xfrm>
          <a:prstGeom prst="rect">
            <a:avLst/>
          </a:prstGeom>
        </p:spPr>
      </p:pic>
      <p:sp>
        <p:nvSpPr>
          <p:cNvPr id="16" name="Rectangle 15"/>
          <p:cNvSpPr/>
          <p:nvPr/>
        </p:nvSpPr>
        <p:spPr>
          <a:xfrm>
            <a:off x="-1" y="-19050"/>
            <a:ext cx="1699527"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7" name="Title 2"/>
          <p:cNvSpPr txBox="1">
            <a:spLocks/>
          </p:cNvSpPr>
          <p:nvPr/>
        </p:nvSpPr>
        <p:spPr>
          <a:xfrm>
            <a:off x="152409" y="0"/>
            <a:ext cx="1295401" cy="5143500"/>
          </a:xfrm>
          <a:prstGeom prst="rect">
            <a:avLst/>
          </a:prstGeom>
        </p:spPr>
        <p:txBody>
          <a:bodyPr vert="vert270"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b="1" i="0" dirty="0" smtClean="0">
                <a:solidFill>
                  <a:srgbClr val="FFFFFF"/>
                </a:solidFill>
              </a:rPr>
              <a:t>Centro de Diseño</a:t>
            </a: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910710" y="-14477"/>
            <a:ext cx="6233298" cy="9498358"/>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2974507" y="-22790"/>
            <a:ext cx="6169507" cy="10038520"/>
          </a:xfrm>
          <a:prstGeom prst="rect">
            <a:avLst/>
          </a:prstGeom>
        </p:spPr>
      </p:pic>
      <p:pic>
        <p:nvPicPr>
          <p:cNvPr id="15" name="Picture 14"/>
          <p:cNvPicPr>
            <a:picLocks noChangeAspect="1"/>
          </p:cNvPicPr>
          <p:nvPr/>
        </p:nvPicPr>
        <p:blipFill>
          <a:blip r:embed="rId12"/>
          <a:stretch>
            <a:fillRect/>
          </a:stretch>
        </p:blipFill>
        <p:spPr>
          <a:xfrm>
            <a:off x="2971808" y="0"/>
            <a:ext cx="6172200" cy="5143500"/>
          </a:xfrm>
          <a:prstGeom prst="rect">
            <a:avLst/>
          </a:prstGeom>
        </p:spPr>
      </p:pic>
    </p:spTree>
    <p:extLst>
      <p:ext uri="{BB962C8B-B14F-4D97-AF65-F5344CB8AC3E}">
        <p14:creationId xmlns:p14="http://schemas.microsoft.com/office/powerpoint/2010/main" val="33284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2" fill="hold" nodeType="clickEffect">
                                  <p:stCondLst>
                                    <p:cond delay="0"/>
                                  </p:stCondLst>
                                  <p:childTnLst>
                                    <p:anim calcmode="lin" valueType="num">
                                      <p:cBhvr additive="base">
                                        <p:cTn id="13" dur="500"/>
                                        <p:tgtEl>
                                          <p:spTgt spid="9"/>
                                        </p:tgtEl>
                                        <p:attrNameLst>
                                          <p:attrName>ppt_x</p:attrName>
                                        </p:attrNameLst>
                                      </p:cBhvr>
                                      <p:tavLst>
                                        <p:tav tm="0">
                                          <p:val>
                                            <p:strVal val="ppt_x"/>
                                          </p:val>
                                        </p:tav>
                                        <p:tav tm="100000">
                                          <p:val>
                                            <p:strVal val="1+ppt_w/2"/>
                                          </p:val>
                                        </p:tav>
                                      </p:tavLst>
                                    </p:anim>
                                    <p:anim calcmode="lin" valueType="num">
                                      <p:cBhvr additive="base">
                                        <p:cTn id="14" dur="500"/>
                                        <p:tgtEl>
                                          <p:spTgt spid="9"/>
                                        </p:tgtEl>
                                        <p:attrNameLst>
                                          <p:attrName>ppt_y</p:attrName>
                                        </p:attrNameLst>
                                      </p:cBhvr>
                                      <p:tavLst>
                                        <p:tav tm="0">
                                          <p:val>
                                            <p:strVal val="ppt_y"/>
                                          </p:val>
                                        </p:tav>
                                        <p:tav tm="100000">
                                          <p:val>
                                            <p:strVal val="ppt_y"/>
                                          </p:val>
                                        </p:tav>
                                      </p:tavLst>
                                    </p:anim>
                                    <p:set>
                                      <p:cBhvr>
                                        <p:cTn id="15" dur="1" fill="hold">
                                          <p:stCondLst>
                                            <p:cond delay="499"/>
                                          </p:stCondLst>
                                        </p:cTn>
                                        <p:tgtEl>
                                          <p:spTgt spid="9"/>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1+ppt_w/2"/>
                                          </p:val>
                                        </p:tav>
                                      </p:tavLst>
                                    </p:anim>
                                    <p:anim calcmode="lin" valueType="num">
                                      <p:cBhvr additive="base">
                                        <p:cTn id="25" dur="500"/>
                                        <p:tgtEl>
                                          <p:spTgt spid="10"/>
                                        </p:tgtEl>
                                        <p:attrNameLst>
                                          <p:attrName>ppt_y</p:attrName>
                                        </p:attrNameLst>
                                      </p:cBhvr>
                                      <p:tavLst>
                                        <p:tav tm="0">
                                          <p:val>
                                            <p:strVal val="ppt_y"/>
                                          </p:val>
                                        </p:tav>
                                        <p:tav tm="100000">
                                          <p:val>
                                            <p:strVal val="ppt_y"/>
                                          </p:val>
                                        </p:tav>
                                      </p:tavLst>
                                    </p:anim>
                                    <p:set>
                                      <p:cBhvr>
                                        <p:cTn id="26" dur="1" fill="hold">
                                          <p:stCondLst>
                                            <p:cond delay="499"/>
                                          </p:stCondLst>
                                        </p:cTn>
                                        <p:tgtEl>
                                          <p:spTgt spid="10"/>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2" fill="hold" nodeType="clickEffect">
                                  <p:stCondLst>
                                    <p:cond delay="0"/>
                                  </p:stCondLst>
                                  <p:childTnLst>
                                    <p:anim calcmode="lin" valueType="num">
                                      <p:cBhvr additive="base">
                                        <p:cTn id="35" dur="500"/>
                                        <p:tgtEl>
                                          <p:spTgt spid="11"/>
                                        </p:tgtEl>
                                        <p:attrNameLst>
                                          <p:attrName>ppt_x</p:attrName>
                                        </p:attrNameLst>
                                      </p:cBhvr>
                                      <p:tavLst>
                                        <p:tav tm="0">
                                          <p:val>
                                            <p:strVal val="ppt_x"/>
                                          </p:val>
                                        </p:tav>
                                        <p:tav tm="100000">
                                          <p:val>
                                            <p:strVal val="1+ppt_w/2"/>
                                          </p:val>
                                        </p:tav>
                                      </p:tavLst>
                                    </p:anim>
                                    <p:anim calcmode="lin" valueType="num">
                                      <p:cBhvr additive="base">
                                        <p:cTn id="36" dur="500"/>
                                        <p:tgtEl>
                                          <p:spTgt spid="11"/>
                                        </p:tgtEl>
                                        <p:attrNameLst>
                                          <p:attrName>ppt_y</p:attrName>
                                        </p:attrNameLst>
                                      </p:cBhvr>
                                      <p:tavLst>
                                        <p:tav tm="0">
                                          <p:val>
                                            <p:strVal val="ppt_y"/>
                                          </p:val>
                                        </p:tav>
                                        <p:tav tm="100000">
                                          <p:val>
                                            <p:strVal val="ppt_y"/>
                                          </p:val>
                                        </p:tav>
                                      </p:tavLst>
                                    </p:anim>
                                    <p:set>
                                      <p:cBhvr>
                                        <p:cTn id="37" dur="1" fill="hold">
                                          <p:stCondLst>
                                            <p:cond delay="499"/>
                                          </p:stCondLst>
                                        </p:cTn>
                                        <p:tgtEl>
                                          <p:spTgt spid="11"/>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500"/>
                                        <p:tgtEl>
                                          <p:spTgt spid="12"/>
                                        </p:tgtEl>
                                        <p:attrNameLst>
                                          <p:attrName>ppt_x</p:attrName>
                                        </p:attrNameLst>
                                      </p:cBhvr>
                                      <p:tavLst>
                                        <p:tav tm="0">
                                          <p:val>
                                            <p:strVal val="ppt_x"/>
                                          </p:val>
                                        </p:tav>
                                        <p:tav tm="100000">
                                          <p:val>
                                            <p:strVal val="1+ppt_w/2"/>
                                          </p:val>
                                        </p:tav>
                                      </p:tavLst>
                                    </p:anim>
                                    <p:anim calcmode="lin" valueType="num">
                                      <p:cBhvr additive="base">
                                        <p:cTn id="47" dur="500"/>
                                        <p:tgtEl>
                                          <p:spTgt spid="12"/>
                                        </p:tgtEl>
                                        <p:attrNameLst>
                                          <p:attrName>ppt_y</p:attrName>
                                        </p:attrNameLst>
                                      </p:cBhvr>
                                      <p:tavLst>
                                        <p:tav tm="0">
                                          <p:val>
                                            <p:strVal val="ppt_y"/>
                                          </p:val>
                                        </p:tav>
                                        <p:tav tm="100000">
                                          <p:val>
                                            <p:strVal val="ppt_y"/>
                                          </p:val>
                                        </p:tav>
                                      </p:tavLst>
                                    </p:anim>
                                    <p:set>
                                      <p:cBhvr>
                                        <p:cTn id="48" dur="1" fill="hold">
                                          <p:stCondLst>
                                            <p:cond delay="499"/>
                                          </p:stCondLst>
                                        </p:cTn>
                                        <p:tgtEl>
                                          <p:spTgt spid="1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nodeType="click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1+ppt_w/2"/>
                                          </p:val>
                                        </p:tav>
                                      </p:tavLst>
                                    </p:anim>
                                    <p:anim calcmode="lin" valueType="num">
                                      <p:cBhvr additive="base">
                                        <p:cTn id="58" dur="500"/>
                                        <p:tgtEl>
                                          <p:spTgt spid="13"/>
                                        </p:tgtEl>
                                        <p:attrNameLst>
                                          <p:attrName>ppt_y</p:attrName>
                                        </p:attrNameLst>
                                      </p:cBhvr>
                                      <p:tavLst>
                                        <p:tav tm="0">
                                          <p:val>
                                            <p:strVal val="ppt_y"/>
                                          </p:val>
                                        </p:tav>
                                        <p:tav tm="100000">
                                          <p:val>
                                            <p:strVal val="ppt_y"/>
                                          </p:val>
                                        </p:tav>
                                      </p:tavLst>
                                    </p:anim>
                                    <p:set>
                                      <p:cBhvr>
                                        <p:cTn id="59" dur="1" fill="hold">
                                          <p:stCondLst>
                                            <p:cond delay="499"/>
                                          </p:stCondLst>
                                        </p:cTn>
                                        <p:tgtEl>
                                          <p:spTgt spid="13"/>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38889E-6 -3.7037E-7 L -0.00694 -0.96852 " pathEditMode="relative" rAng="0" ptsTypes="AA">
                                      <p:cBhvr>
                                        <p:cTn id="68" dur="2000" fill="hold"/>
                                        <p:tgtEl>
                                          <p:spTgt spid="2"/>
                                        </p:tgtEl>
                                        <p:attrNameLst>
                                          <p:attrName>ppt_x</p:attrName>
                                          <p:attrName>ppt_y</p:attrName>
                                        </p:attrNameLst>
                                      </p:cBhvr>
                                      <p:rCtr x="-347" y="-48426"/>
                                    </p:animMotion>
                                  </p:child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2"/>
                                        </p:tgtEl>
                                        <p:attrNameLst>
                                          <p:attrName>ppt_x</p:attrName>
                                        </p:attrNameLst>
                                      </p:cBhvr>
                                      <p:tavLst>
                                        <p:tav tm="0">
                                          <p:val>
                                            <p:strVal val="ppt_x"/>
                                          </p:val>
                                        </p:tav>
                                        <p:tav tm="100000">
                                          <p:val>
                                            <p:strVal val="1+ppt_w/2"/>
                                          </p:val>
                                        </p:tav>
                                      </p:tavLst>
                                    </p:anim>
                                    <p:anim calcmode="lin" valueType="num">
                                      <p:cBhvr additive="base">
                                        <p:cTn id="73" dur="500"/>
                                        <p:tgtEl>
                                          <p:spTgt spid="2"/>
                                        </p:tgtEl>
                                        <p:attrNameLst>
                                          <p:attrName>ppt_y</p:attrName>
                                        </p:attrNameLst>
                                      </p:cBhvr>
                                      <p:tavLst>
                                        <p:tav tm="0">
                                          <p:val>
                                            <p:strVal val="ppt_y"/>
                                          </p:val>
                                        </p:tav>
                                        <p:tav tm="100000">
                                          <p:val>
                                            <p:strVal val="ppt_y"/>
                                          </p:val>
                                        </p:tav>
                                      </p:tavLst>
                                    </p:anim>
                                    <p:set>
                                      <p:cBhvr>
                                        <p:cTn id="74" dur="1" fill="hold">
                                          <p:stCondLst>
                                            <p:cond delay="499"/>
                                          </p:stCondLst>
                                        </p:cTn>
                                        <p:tgtEl>
                                          <p:spTgt spid="2"/>
                                        </p:tgtEl>
                                        <p:attrNameLst>
                                          <p:attrName>style.visibility</p:attrName>
                                        </p:attrNameLst>
                                      </p:cBhvr>
                                      <p:to>
                                        <p:strVal val="hidden"/>
                                      </p:to>
                                    </p:set>
                                  </p:childTnLst>
                                </p:cTn>
                              </p:par>
                            </p:childTnLst>
                          </p:cTn>
                        </p:par>
                        <p:par>
                          <p:cTn id="75" fill="hold">
                            <p:stCondLst>
                              <p:cond delay="500"/>
                            </p:stCondLst>
                            <p:childTnLst>
                              <p:par>
                                <p:cTn id="76" presetID="53" presetClass="entr" presetSubtype="16" fill="hold" nodeType="after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3.61111E-6 3.7037E-6 L -0.01041 -1.01945 " pathEditMode="relative" rAng="0" ptsTypes="AA">
                                      <p:cBhvr>
                                        <p:cTn id="84" dur="2000" fill="hold"/>
                                        <p:tgtEl>
                                          <p:spTgt spid="3"/>
                                        </p:tgtEl>
                                        <p:attrNameLst>
                                          <p:attrName>ppt_x</p:attrName>
                                          <p:attrName>ppt_y</p:attrName>
                                        </p:attrNameLst>
                                      </p:cBhvr>
                                      <p:rCtr x="-521" y="-50988"/>
                                    </p:animMotion>
                                  </p:child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3"/>
                                        </p:tgtEl>
                                        <p:attrNameLst>
                                          <p:attrName>ppt_x</p:attrName>
                                        </p:attrNameLst>
                                      </p:cBhvr>
                                      <p:tavLst>
                                        <p:tav tm="0">
                                          <p:val>
                                            <p:strVal val="ppt_x"/>
                                          </p:val>
                                        </p:tav>
                                        <p:tav tm="100000">
                                          <p:val>
                                            <p:strVal val="1+ppt_w/2"/>
                                          </p:val>
                                        </p:tav>
                                      </p:tavLst>
                                    </p:anim>
                                    <p:anim calcmode="lin" valueType="num">
                                      <p:cBhvr additive="base">
                                        <p:cTn id="89" dur="500"/>
                                        <p:tgtEl>
                                          <p:spTgt spid="3"/>
                                        </p:tgtEl>
                                        <p:attrNameLst>
                                          <p:attrName>ppt_y</p:attrName>
                                        </p:attrNameLst>
                                      </p:cBhvr>
                                      <p:tavLst>
                                        <p:tav tm="0">
                                          <p:val>
                                            <p:strVal val="ppt_y"/>
                                          </p:val>
                                        </p:tav>
                                        <p:tav tm="100000">
                                          <p:val>
                                            <p:strVal val="ppt_y"/>
                                          </p:val>
                                        </p:tav>
                                      </p:tavLst>
                                    </p:anim>
                                    <p:set>
                                      <p:cBhvr>
                                        <p:cTn id="90" dur="1" fill="hold">
                                          <p:stCondLst>
                                            <p:cond delay="499"/>
                                          </p:stCondLst>
                                        </p:cTn>
                                        <p:tgtEl>
                                          <p:spTgt spid="3"/>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p:cTn id="93" dur="500" fill="hold"/>
                                        <p:tgtEl>
                                          <p:spTgt spid="15"/>
                                        </p:tgtEl>
                                        <p:attrNameLst>
                                          <p:attrName>ppt_w</p:attrName>
                                        </p:attrNameLst>
                                      </p:cBhvr>
                                      <p:tavLst>
                                        <p:tav tm="0">
                                          <p:val>
                                            <p:fltVal val="0"/>
                                          </p:val>
                                        </p:tav>
                                        <p:tav tm="100000">
                                          <p:val>
                                            <p:strVal val="#ppt_w"/>
                                          </p:val>
                                        </p:tav>
                                      </p:tavLst>
                                    </p:anim>
                                    <p:anim calcmode="lin" valueType="num">
                                      <p:cBhvr>
                                        <p:cTn id="94" dur="500" fill="hold"/>
                                        <p:tgtEl>
                                          <p:spTgt spid="15"/>
                                        </p:tgtEl>
                                        <p:attrNameLst>
                                          <p:attrName>ppt_h</p:attrName>
                                        </p:attrNameLst>
                                      </p:cBhvr>
                                      <p:tavLst>
                                        <p:tav tm="0">
                                          <p:val>
                                            <p:fltVal val="0"/>
                                          </p:val>
                                        </p:tav>
                                        <p:tav tm="100000">
                                          <p:val>
                                            <p:strVal val="#ppt_h"/>
                                          </p:val>
                                        </p:tav>
                                      </p:tavLst>
                                    </p:anim>
                                    <p:animEffect transition="in" filter="fade">
                                      <p:cBhvr>
                                        <p:cTn id="9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66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4" name="Rectangle 23"/>
          <p:cNvSpPr/>
          <p:nvPr/>
        </p:nvSpPr>
        <p:spPr>
          <a:xfrm>
            <a:off x="0" y="0"/>
            <a:ext cx="92202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4" name="Straight Connector 3"/>
          <p:cNvCxnSpPr/>
          <p:nvPr/>
        </p:nvCxnSpPr>
        <p:spPr>
          <a:xfrm>
            <a:off x="304800" y="2800350"/>
            <a:ext cx="853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00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543800" y="1771650"/>
            <a:ext cx="0" cy="10287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4802" y="2198855"/>
            <a:ext cx="1295401" cy="539250"/>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Lista de deseos del</a:t>
            </a:r>
            <a:r>
              <a:rPr lang="en" sz="1200" dirty="0" smtClean="0"/>
              <a:t/>
            </a:r>
            <a:br>
              <a:rPr lang="en" sz="1200" dirty="0" smtClean="0"/>
            </a:br>
            <a:r>
              <a:rPr lang="x-none" sz="1200" b="0" i="0" dirty="0" smtClean="0">
                <a:solidFill>
                  <a:srgbClr val="FFFFFF"/>
                </a:solidFill>
              </a:rPr>
              <a:t>comprador</a:t>
            </a:r>
          </a:p>
        </p:txBody>
      </p:sp>
      <p:sp>
        <p:nvSpPr>
          <p:cNvPr id="11" name="Rectangle 10"/>
          <p:cNvSpPr/>
          <p:nvPr/>
        </p:nvSpPr>
        <p:spPr>
          <a:xfrm>
            <a:off x="1600201" y="2105586"/>
            <a:ext cx="1524000" cy="686983"/>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Selección y ampliación de imágenes de productos</a:t>
            </a:r>
          </a:p>
        </p:txBody>
      </p:sp>
      <p:sp>
        <p:nvSpPr>
          <p:cNvPr id="12" name="Rectangle 11"/>
          <p:cNvSpPr/>
          <p:nvPr/>
        </p:nvSpPr>
        <p:spPr>
          <a:xfrm>
            <a:off x="3124200" y="2198855"/>
            <a:ext cx="1447800" cy="391517"/>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Comparación de productos</a:t>
            </a:r>
          </a:p>
        </p:txBody>
      </p:sp>
      <p:sp>
        <p:nvSpPr>
          <p:cNvPr id="13" name="Rectangle 12"/>
          <p:cNvSpPr/>
          <p:nvPr/>
        </p:nvSpPr>
        <p:spPr>
          <a:xfrm>
            <a:off x="4572016" y="2108710"/>
            <a:ext cx="1524001" cy="686983"/>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Historial </a:t>
            </a:r>
            <a:r>
              <a:rPr lang="x-none" sz="1200" b="0" i="0" smtClean="0">
                <a:solidFill>
                  <a:srgbClr val="FFFFFF"/>
                </a:solidFill>
              </a:rPr>
              <a:t>de </a:t>
            </a:r>
            <a:r>
              <a:rPr lang="es-US" sz="1200" b="0" i="0" dirty="0" smtClean="0">
                <a:solidFill>
                  <a:srgbClr val="FFFFFF"/>
                </a:solidFill>
              </a:rPr>
              <a:t>p</a:t>
            </a:r>
            <a:r>
              <a:rPr lang="x-none" sz="1200" b="0" i="0" smtClean="0">
                <a:solidFill>
                  <a:srgbClr val="FFFFFF"/>
                </a:solidFill>
              </a:rPr>
              <a:t>edidos </a:t>
            </a:r>
            <a:r>
              <a:rPr lang="x-none" sz="1200" b="0" i="0" dirty="0" smtClean="0">
                <a:solidFill>
                  <a:srgbClr val="FFFFFF"/>
                </a:solidFill>
              </a:rPr>
              <a:t>con función sencilla de renovación de pedido </a:t>
            </a:r>
          </a:p>
        </p:txBody>
      </p:sp>
      <p:sp>
        <p:nvSpPr>
          <p:cNvPr id="14" name="Rectangle 13"/>
          <p:cNvSpPr/>
          <p:nvPr/>
        </p:nvSpPr>
        <p:spPr>
          <a:xfrm>
            <a:off x="6096000" y="1829973"/>
            <a:ext cx="1447800" cy="1015663"/>
          </a:xfrm>
          <a:prstGeom prst="rect">
            <a:avLst/>
          </a:prstGeom>
        </p:spPr>
        <p:txBody>
          <a:bodyPr wrap="square">
            <a:spAutoFit/>
          </a:bodyPr>
          <a:lstStyle/>
          <a:p>
            <a:pPr algn="ctr" defTabSz="914400"/>
            <a:r>
              <a:rPr lang="x-none" sz="1200" b="0" i="0" dirty="0" smtClean="0">
                <a:solidFill>
                  <a:srgbClr val="FFFFFF"/>
                </a:solidFill>
              </a:rPr>
              <a:t>Opciones para la configuración de productos que permiten ajustar el precio de venta</a:t>
            </a:r>
          </a:p>
        </p:txBody>
      </p:sp>
      <p:sp>
        <p:nvSpPr>
          <p:cNvPr id="15" name="Rectangle 14"/>
          <p:cNvSpPr/>
          <p:nvPr/>
        </p:nvSpPr>
        <p:spPr>
          <a:xfrm>
            <a:off x="7543800" y="2190752"/>
            <a:ext cx="1295400" cy="539250"/>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Múltiples opciones de facturación</a:t>
            </a:r>
          </a:p>
        </p:txBody>
      </p:sp>
      <p:sp>
        <p:nvSpPr>
          <p:cNvPr id="16" name="Rectangle 15"/>
          <p:cNvSpPr/>
          <p:nvPr/>
        </p:nvSpPr>
        <p:spPr>
          <a:xfrm>
            <a:off x="381015" y="3174556"/>
            <a:ext cx="1219201" cy="539250"/>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Reseñas de productos del comprador</a:t>
            </a:r>
          </a:p>
        </p:txBody>
      </p:sp>
      <p:sp>
        <p:nvSpPr>
          <p:cNvPr id="17" name="Rectangle 16"/>
          <p:cNvSpPr/>
          <p:nvPr/>
        </p:nvSpPr>
        <p:spPr>
          <a:xfrm>
            <a:off x="1600218" y="3250760"/>
            <a:ext cx="1524001" cy="391517"/>
          </a:xfrm>
          <a:prstGeom prst="rect">
            <a:avLst/>
          </a:prstGeom>
        </p:spPr>
        <p:txBody>
          <a:bodyPr wrap="square">
            <a:spAutoFit/>
          </a:bodyPr>
          <a:lstStyle/>
          <a:p>
            <a:pPr marL="0" lvl="1" algn="ctr" defTabSz="914400" eaLnBrk="0" hangingPunct="0">
              <a:lnSpc>
                <a:spcPct val="80000"/>
              </a:lnSpc>
              <a:spcBef>
                <a:spcPct val="20000"/>
              </a:spcBef>
            </a:pPr>
            <a:r>
              <a:rPr lang="x-none" sz="1200" b="0" i="0" dirty="0" smtClean="0">
                <a:solidFill>
                  <a:srgbClr val="FFFFFF"/>
                </a:solidFill>
              </a:rPr>
              <a:t>Etiquetas de productos</a:t>
            </a:r>
          </a:p>
        </p:txBody>
      </p:sp>
      <p:sp>
        <p:nvSpPr>
          <p:cNvPr id="18" name="Rectangle 17"/>
          <p:cNvSpPr/>
          <p:nvPr/>
        </p:nvSpPr>
        <p:spPr>
          <a:xfrm>
            <a:off x="3162141" y="3251249"/>
            <a:ext cx="1281056" cy="243785"/>
          </a:xfrm>
          <a:prstGeom prst="rect">
            <a:avLst/>
          </a:prstGeom>
        </p:spPr>
        <p:txBody>
          <a:bodyPr wrap="none">
            <a:spAutoFit/>
          </a:bodyPr>
          <a:lstStyle/>
          <a:p>
            <a:pPr marL="0" lvl="1" defTabSz="914400" eaLnBrk="0" hangingPunct="0">
              <a:lnSpc>
                <a:spcPct val="80000"/>
              </a:lnSpc>
              <a:spcBef>
                <a:spcPct val="20000"/>
              </a:spcBef>
            </a:pPr>
            <a:r>
              <a:rPr lang="x-none" sz="1200" b="0" i="0" dirty="0" smtClean="0">
                <a:solidFill>
                  <a:srgbClr val="FFFFFF"/>
                </a:solidFill>
              </a:rPr>
              <a:t>Tablero de ventas</a:t>
            </a:r>
          </a:p>
        </p:txBody>
      </p:sp>
      <p:sp>
        <p:nvSpPr>
          <p:cNvPr id="19" name="Rectangle 18"/>
          <p:cNvSpPr/>
          <p:nvPr/>
        </p:nvSpPr>
        <p:spPr>
          <a:xfrm>
            <a:off x="4580153" y="3274271"/>
            <a:ext cx="1533818" cy="243785"/>
          </a:xfrm>
          <a:prstGeom prst="rect">
            <a:avLst/>
          </a:prstGeom>
        </p:spPr>
        <p:txBody>
          <a:bodyPr wrap="none">
            <a:spAutoFit/>
          </a:bodyPr>
          <a:lstStyle/>
          <a:p>
            <a:pPr marL="0" lvl="1" algn="ctr" defTabSz="914400" eaLnBrk="0" hangingPunct="0">
              <a:lnSpc>
                <a:spcPct val="80000"/>
              </a:lnSpc>
              <a:spcBef>
                <a:spcPct val="20000"/>
              </a:spcBef>
            </a:pPr>
            <a:r>
              <a:rPr lang="x-none" sz="1200" b="0" i="0" dirty="0" smtClean="0">
                <a:solidFill>
                  <a:srgbClr val="FFFFFF"/>
                </a:solidFill>
              </a:rPr>
              <a:t>Monitero de compras</a:t>
            </a:r>
          </a:p>
        </p:txBody>
      </p:sp>
      <p:sp>
        <p:nvSpPr>
          <p:cNvPr id="22" name="Rectangle 21"/>
          <p:cNvSpPr/>
          <p:nvPr/>
        </p:nvSpPr>
        <p:spPr>
          <a:xfrm>
            <a:off x="6248400" y="3181354"/>
            <a:ext cx="2590800" cy="539250"/>
          </a:xfrm>
          <a:prstGeom prst="rect">
            <a:avLst/>
          </a:prstGeom>
        </p:spPr>
        <p:txBody>
          <a:bodyPr wrap="square">
            <a:spAutoFit/>
          </a:bodyPr>
          <a:lstStyle/>
          <a:p>
            <a:pPr marL="0" lvl="1" defTabSz="914400" eaLnBrk="0" hangingPunct="0">
              <a:lnSpc>
                <a:spcPct val="80000"/>
              </a:lnSpc>
              <a:spcBef>
                <a:spcPct val="20000"/>
              </a:spcBef>
            </a:pPr>
            <a:r>
              <a:rPr lang="x-none" sz="1200" b="0" i="0" dirty="0" smtClean="0">
                <a:solidFill>
                  <a:srgbClr val="FFFFFF"/>
                </a:solidFill>
              </a:rPr>
              <a:t>Búsqueda avanzada en el Catálogo de Productos con vista en miniatura de los productos</a:t>
            </a:r>
          </a:p>
        </p:txBody>
      </p:sp>
      <p:sp>
        <p:nvSpPr>
          <p:cNvPr id="23" name="Rectangle 22"/>
          <p:cNvSpPr/>
          <p:nvPr/>
        </p:nvSpPr>
        <p:spPr>
          <a:xfrm>
            <a:off x="744112" y="819153"/>
            <a:ext cx="7698454" cy="546625"/>
          </a:xfrm>
          <a:prstGeom prst="rect">
            <a:avLst/>
          </a:prstGeom>
        </p:spPr>
        <p:txBody>
          <a:bodyPr wrap="none">
            <a:spAutoFit/>
          </a:bodyPr>
          <a:lstStyle/>
          <a:p>
            <a:pPr algn="ctr" defTabSz="914400" eaLnBrk="0" hangingPunct="0">
              <a:lnSpc>
                <a:spcPct val="80000"/>
              </a:lnSpc>
              <a:spcBef>
                <a:spcPct val="20000"/>
              </a:spcBef>
            </a:pPr>
            <a:r>
              <a:rPr lang="x-none" sz="3600" b="0" i="0" dirty="0" smtClean="0">
                <a:solidFill>
                  <a:srgbClr val="FFFFFF"/>
                </a:solidFill>
              </a:rPr>
              <a:t>Herramientas para comercio electrónico</a:t>
            </a:r>
          </a:p>
        </p:txBody>
      </p:sp>
    </p:spTree>
    <p:extLst>
      <p:ext uri="{BB962C8B-B14F-4D97-AF65-F5344CB8AC3E}">
        <p14:creationId xmlns:p14="http://schemas.microsoft.com/office/powerpoint/2010/main" val="84541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7" name="Shopper_Account"/>
          <p:cNvSpPr>
            <a:spLocks noGrp="1"/>
          </p:cNvSpPr>
          <p:nvPr>
            <p:ph sz="quarter" idx="4294967295"/>
          </p:nvPr>
        </p:nvSpPr>
        <p:spPr>
          <a:xfrm>
            <a:off x="304800" y="1762125"/>
            <a:ext cx="2971800" cy="657226"/>
          </a:xfrm>
          <a:prstGeom prst="rect">
            <a:avLst/>
          </a:prstGeom>
        </p:spPr>
        <p:txBody>
          <a:bodyPr>
            <a:normAutofit fontScale="85000" lnSpcReduction="10000"/>
          </a:bodyPr>
          <a:lstStyle/>
          <a:p>
            <a:pPr marL="0" indent="0">
              <a:buNone/>
            </a:pPr>
            <a:r>
              <a:rPr lang="x-none" sz="3200" b="1" i="0" dirty="0" smtClean="0">
                <a:solidFill>
                  <a:srgbClr val="0070C0"/>
                </a:solidFill>
              </a:rPr>
              <a:t>Cuenta </a:t>
            </a:r>
            <a:r>
              <a:rPr lang="x-none" sz="3200" b="1" i="0" smtClean="0">
                <a:solidFill>
                  <a:srgbClr val="0070C0"/>
                </a:solidFill>
              </a:rPr>
              <a:t>de </a:t>
            </a:r>
            <a:r>
              <a:rPr lang="es-US" b="1" dirty="0" smtClean="0">
                <a:solidFill>
                  <a:srgbClr val="0070C0"/>
                </a:solidFill>
              </a:rPr>
              <a:t>clientes</a:t>
            </a:r>
            <a:endParaRPr lang="x-none" sz="3200" b="1" i="0" dirty="0" smtClean="0">
              <a:solidFill>
                <a:srgbClr val="0070C0"/>
              </a:solidFill>
            </a:endParaRPr>
          </a:p>
        </p:txBody>
      </p:sp>
      <p:pic>
        <p:nvPicPr>
          <p:cNvPr id="8" name="Shopper_Account_IMAGE" descr="Ecom_My_Accou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7214" y="312682"/>
            <a:ext cx="3822055" cy="4648200"/>
          </a:xfrm>
          <a:prstGeom prst="rect">
            <a:avLst/>
          </a:prstGeom>
          <a:ln>
            <a:noFill/>
          </a:ln>
          <a:effectLst>
            <a:outerShdw blurRad="190500" algn="tl" rotWithShape="0">
              <a:srgbClr val="000000">
                <a:alpha val="70000"/>
              </a:srgbClr>
            </a:outerShdw>
          </a:effectLst>
        </p:spPr>
      </p:pic>
      <p:sp>
        <p:nvSpPr>
          <p:cNvPr id="9" name="Compare_Products"/>
          <p:cNvSpPr txBox="1">
            <a:spLocks/>
          </p:cNvSpPr>
          <p:nvPr/>
        </p:nvSpPr>
        <p:spPr bwMode="auto">
          <a:xfrm>
            <a:off x="149290" y="2443647"/>
            <a:ext cx="3508310" cy="762299"/>
          </a:xfrm>
          <a:prstGeom prst="rect">
            <a:avLst/>
          </a:prstGeom>
          <a:noFill/>
          <a:ln w="9525">
            <a:noFill/>
            <a:miter lim="800000"/>
            <a:headEnd/>
            <a:tailEnd/>
          </a:ln>
        </p:spPr>
        <p:txBody>
          <a:bodyPr/>
          <a:lstStyle/>
          <a:p>
            <a:pPr algn="ctr" defTabSz="914400">
              <a:spcBef>
                <a:spcPct val="20000"/>
              </a:spcBef>
            </a:pPr>
            <a:r>
              <a:rPr lang="x-none" sz="2300" b="1" i="0" dirty="0" smtClean="0">
                <a:solidFill>
                  <a:srgbClr val="77933C"/>
                </a:solidFill>
              </a:rPr>
              <a:t>Comparación de productos</a:t>
            </a:r>
          </a:p>
        </p:txBody>
      </p:sp>
      <p:pic>
        <p:nvPicPr>
          <p:cNvPr id="10" name="Compare_Products_IMAGE" descr="Ecom_Compare_Products.png"/>
          <p:cNvPicPr>
            <a:picLocks noChangeAspect="1"/>
          </p:cNvPicPr>
          <p:nvPr/>
        </p:nvPicPr>
        <p:blipFill>
          <a:blip r:embed="rId6" cstate="print"/>
          <a:stretch>
            <a:fillRect/>
          </a:stretch>
        </p:blipFill>
        <p:spPr>
          <a:xfrm>
            <a:off x="3948820" y="1449532"/>
            <a:ext cx="4458841" cy="3512816"/>
          </a:xfrm>
          <a:prstGeom prst="rect">
            <a:avLst/>
          </a:prstGeom>
          <a:ln>
            <a:noFill/>
          </a:ln>
          <a:effectLst>
            <a:outerShdw blurRad="190500" algn="tl" rotWithShape="0">
              <a:srgbClr val="000000">
                <a:alpha val="70000"/>
              </a:srgbClr>
            </a:outerShdw>
          </a:effectLst>
        </p:spPr>
      </p:pic>
      <p:pic>
        <p:nvPicPr>
          <p:cNvPr id="11" name="Wish_List_IMAGE" descr="Ecom_Compare_Products.png"/>
          <p:cNvPicPr>
            <a:picLocks noChangeAspect="1"/>
          </p:cNvPicPr>
          <p:nvPr/>
        </p:nvPicPr>
        <p:blipFill>
          <a:blip r:embed="rId7" cstate="print"/>
          <a:stretch>
            <a:fillRect/>
          </a:stretch>
        </p:blipFill>
        <p:spPr>
          <a:xfrm>
            <a:off x="4267200" y="306162"/>
            <a:ext cx="4060206" cy="46547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759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xEl>
                                              <p:pRg st="0" end="0"/>
                                            </p:txEl>
                                          </p:spTgt>
                                        </p:tgtEl>
                                        <p:attrNameLst>
                                          <p:attrName>ppt_y</p:attrName>
                                        </p:attrNameLst>
                                      </p:cBhvr>
                                      <p:tavLst>
                                        <p:tav tm="0">
                                          <p:val>
                                            <p:strVal val="#ppt_y"/>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xit" presetSubtype="0" fill="hold" grpId="0" nodeType="clickEffect">
                                  <p:stCondLst>
                                    <p:cond delay="0"/>
                                  </p:stCondLst>
                                  <p:childTnLst>
                                    <p:animEffect transition="out" filter="fade">
                                      <p:cBhvr>
                                        <p:cTn id="18" dur="193" accel="100000">
                                          <p:stCondLst>
                                            <p:cond delay="308"/>
                                          </p:stCondLst>
                                        </p:cTn>
                                        <p:tgtEl>
                                          <p:spTgt spid="7">
                                            <p:txEl>
                                              <p:pRg st="0" end="0"/>
                                            </p:txEl>
                                          </p:spTgt>
                                        </p:tgtEl>
                                      </p:cBhvr>
                                    </p:animEffect>
                                    <p:animScale>
                                      <p:cBhvr>
                                        <p:cTn id="19" dur="193" accel="100000">
                                          <p:stCondLst>
                                            <p:cond delay="308"/>
                                          </p:stCondLst>
                                        </p:cTn>
                                        <p:tgtEl>
                                          <p:spTgt spid="7">
                                            <p:txEl>
                                              <p:pRg st="0" end="0"/>
                                            </p:txEl>
                                          </p:spTgt>
                                        </p:tgtEl>
                                      </p:cBhvr>
                                      <p:from x="200000" y="450000"/>
                                      <p:to x="10000" y="10000"/>
                                    </p:animScale>
                                    <p:animScale>
                                      <p:cBhvr>
                                        <p:cTn id="20" dur="308" decel="100000"/>
                                        <p:tgtEl>
                                          <p:spTgt spid="7">
                                            <p:txEl>
                                              <p:pRg st="0" end="0"/>
                                            </p:txEl>
                                          </p:spTgt>
                                        </p:tgtEl>
                                      </p:cBhvr>
                                      <p:from x="100000" y="100000"/>
                                      <p:to x="200000" y="450000"/>
                                    </p:animScale>
                                    <p:anim from="(ppt_x)" to="(0.5)" calcmode="lin" valueType="num">
                                      <p:cBhvr>
                                        <p:cTn id="21" dur="308" decel="100000"/>
                                        <p:tgtEl>
                                          <p:spTgt spid="7">
                                            <p:txEl>
                                              <p:pRg st="0" end="0"/>
                                            </p:txEl>
                                          </p:spTgt>
                                        </p:tgtEl>
                                        <p:attrNameLst>
                                          <p:attrName>ppt_x</p:attrName>
                                        </p:attrNameLst>
                                      </p:cBhvr>
                                    </p:anim>
                                    <p:anim from="(0.5)" to="(0.5)" calcmode="lin" valueType="num">
                                      <p:cBhvr>
                                        <p:cTn id="22" dur="193">
                                          <p:stCondLst>
                                            <p:cond delay="308"/>
                                          </p:stCondLst>
                                        </p:cTn>
                                        <p:tgtEl>
                                          <p:spTgt spid="7">
                                            <p:txEl>
                                              <p:pRg st="0" end="0"/>
                                            </p:txEl>
                                          </p:spTgt>
                                        </p:tgtEl>
                                        <p:attrNameLst>
                                          <p:attrName>ppt_x</p:attrName>
                                        </p:attrNameLst>
                                      </p:cBhvr>
                                    </p:anim>
                                    <p:anim from="(ppt_y)" to="(ppt_y+0.4)" calcmode="lin" valueType="num">
                                      <p:cBhvr>
                                        <p:cTn id="23" dur="308" decel="100000"/>
                                        <p:tgtEl>
                                          <p:spTgt spid="7">
                                            <p:txEl>
                                              <p:pRg st="0" end="0"/>
                                            </p:txEl>
                                          </p:spTgt>
                                        </p:tgtEl>
                                        <p:attrNameLst>
                                          <p:attrName>ppt_y</p:attrName>
                                        </p:attrNameLst>
                                      </p:cBhvr>
                                    </p:anim>
                                    <p:anim from="(ppt_y)" to="(ppt_y)" calcmode="lin" valueType="num">
                                      <p:cBhvr>
                                        <p:cTn id="24" dur="193">
                                          <p:stCondLst>
                                            <p:cond delay="308"/>
                                          </p:stCondLst>
                                        </p:cTn>
                                        <p:tgtEl>
                                          <p:spTgt spid="7">
                                            <p:txEl>
                                              <p:pRg st="0" end="0"/>
                                            </p:txEl>
                                          </p:spTgt>
                                        </p:tgtEl>
                                        <p:attrNameLst>
                                          <p:attrName>ppt_y</p:attrName>
                                        </p:attrNameLst>
                                      </p:cBhvr>
                                    </p:anim>
                                    <p:set>
                                      <p:cBhvr>
                                        <p:cTn id="25" dur="1" fill="hold">
                                          <p:stCondLst>
                                            <p:cond delay="499"/>
                                          </p:stCondLst>
                                        </p:cTn>
                                        <p:tgtEl>
                                          <p:spTgt spid="7">
                                            <p:txEl>
                                              <p:pRg st="0" end="0"/>
                                            </p:txEl>
                                          </p:spTgt>
                                        </p:tgtEl>
                                        <p:attrNameLst>
                                          <p:attrName>style.visibility</p:attrName>
                                        </p:attrNameLst>
                                      </p:cBhvr>
                                      <p:to>
                                        <p:strVal val="hidden"/>
                                      </p:to>
                                    </p:set>
                                  </p:childTnLst>
                                </p:cTn>
                              </p:par>
                              <p:par>
                                <p:cTn id="26" presetID="51" presetClass="exit" presetSubtype="0" fill="hold" nodeType="withEffect">
                                  <p:stCondLst>
                                    <p:cond delay="0"/>
                                  </p:stCondLst>
                                  <p:childTnLst>
                                    <p:animEffect transition="out" filter="fade">
                                      <p:cBhvr>
                                        <p:cTn id="27" dur="193" accel="100000">
                                          <p:stCondLst>
                                            <p:cond delay="308"/>
                                          </p:stCondLst>
                                        </p:cTn>
                                        <p:tgtEl>
                                          <p:spTgt spid="8"/>
                                        </p:tgtEl>
                                      </p:cBhvr>
                                    </p:animEffect>
                                    <p:animScale>
                                      <p:cBhvr>
                                        <p:cTn id="28" dur="193" accel="100000">
                                          <p:stCondLst>
                                            <p:cond delay="308"/>
                                          </p:stCondLst>
                                        </p:cTn>
                                        <p:tgtEl>
                                          <p:spTgt spid="8"/>
                                        </p:tgtEl>
                                      </p:cBhvr>
                                      <p:from x="200000" y="450000"/>
                                      <p:to x="10000" y="10000"/>
                                    </p:animScale>
                                    <p:animScale>
                                      <p:cBhvr>
                                        <p:cTn id="29" dur="308" decel="100000"/>
                                        <p:tgtEl>
                                          <p:spTgt spid="8"/>
                                        </p:tgtEl>
                                      </p:cBhvr>
                                      <p:from x="100000" y="100000"/>
                                      <p:to x="200000" y="450000"/>
                                    </p:animScale>
                                    <p:anim from="(ppt_x)" to="(0.5)" calcmode="lin" valueType="num">
                                      <p:cBhvr>
                                        <p:cTn id="30" dur="308" decel="100000"/>
                                        <p:tgtEl>
                                          <p:spTgt spid="8"/>
                                        </p:tgtEl>
                                        <p:attrNameLst>
                                          <p:attrName>ppt_x</p:attrName>
                                        </p:attrNameLst>
                                      </p:cBhvr>
                                    </p:anim>
                                    <p:anim from="(0.5)" to="(0.5)" calcmode="lin" valueType="num">
                                      <p:cBhvr>
                                        <p:cTn id="31" dur="193">
                                          <p:stCondLst>
                                            <p:cond delay="308"/>
                                          </p:stCondLst>
                                        </p:cTn>
                                        <p:tgtEl>
                                          <p:spTgt spid="8"/>
                                        </p:tgtEl>
                                        <p:attrNameLst>
                                          <p:attrName>ppt_x</p:attrName>
                                        </p:attrNameLst>
                                      </p:cBhvr>
                                    </p:anim>
                                    <p:anim from="(ppt_y)" to="(ppt_y+0.4)" calcmode="lin" valueType="num">
                                      <p:cBhvr>
                                        <p:cTn id="32" dur="308" decel="100000"/>
                                        <p:tgtEl>
                                          <p:spTgt spid="8"/>
                                        </p:tgtEl>
                                        <p:attrNameLst>
                                          <p:attrName>ppt_y</p:attrName>
                                        </p:attrNameLst>
                                      </p:cBhvr>
                                    </p:anim>
                                    <p:anim from="(ppt_y)" to="(ppt_y)" calcmode="lin" valueType="num">
                                      <p:cBhvr>
                                        <p:cTn id="33" dur="193">
                                          <p:stCondLst>
                                            <p:cond delay="308"/>
                                          </p:stCondLst>
                                        </p:cTn>
                                        <p:tgtEl>
                                          <p:spTgt spid="8"/>
                                        </p:tgtEl>
                                        <p:attrNameLst>
                                          <p:attrName>ppt_y</p:attrName>
                                        </p:attrNameLst>
                                      </p:cBhvr>
                                    </p:anim>
                                    <p:set>
                                      <p:cBhvr>
                                        <p:cTn id="34" dur="1" fill="hold">
                                          <p:stCondLst>
                                            <p:cond delay="499"/>
                                          </p:stCondLst>
                                        </p:cTn>
                                        <p:tgtEl>
                                          <p:spTgt spid="8"/>
                                        </p:tgtEl>
                                        <p:attrNameLst>
                                          <p:attrName>style.visibility</p:attrName>
                                        </p:attrNameLst>
                                      </p:cBhvr>
                                      <p:to>
                                        <p:strVal val="hidden"/>
                                      </p:to>
                                    </p:set>
                                  </p:childTnLst>
                                </p:cTn>
                              </p:par>
                              <p:par>
                                <p:cTn id="35" presetID="39" presetClass="entr" presetSubtype="0" accel="10000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p:cTn id="37"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9">
                                            <p:txEl>
                                              <p:pRg st="0" end="0"/>
                                            </p:txEl>
                                          </p:spTgt>
                                        </p:tgtEl>
                                        <p:attrNameLst>
                                          <p:attrName>ppt_y</p:attrName>
                                        </p:attrNameLst>
                                      </p:cBhvr>
                                      <p:tavLst>
                                        <p:tav tm="0">
                                          <p:val>
                                            <p:strVal val="#ppt_y"/>
                                          </p:val>
                                        </p:tav>
                                        <p:tav tm="100000">
                                          <p:val>
                                            <p:strVal val="#ppt_y"/>
                                          </p:val>
                                        </p:tav>
                                      </p:tavLst>
                                    </p:anim>
                                  </p:childTnLst>
                                </p:cTn>
                              </p:par>
                              <p:par>
                                <p:cTn id="41" presetID="2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1" presetClass="exit" presetSubtype="0" fill="hold" nodeType="clickEffect">
                                  <p:stCondLst>
                                    <p:cond delay="0"/>
                                  </p:stCondLst>
                                  <p:childTnLst>
                                    <p:animEffect transition="out" filter="fade">
                                      <p:cBhvr>
                                        <p:cTn id="48" dur="193" accel="100000">
                                          <p:stCondLst>
                                            <p:cond delay="308"/>
                                          </p:stCondLst>
                                        </p:cTn>
                                        <p:tgtEl>
                                          <p:spTgt spid="10"/>
                                        </p:tgtEl>
                                      </p:cBhvr>
                                    </p:animEffect>
                                    <p:animScale>
                                      <p:cBhvr>
                                        <p:cTn id="49" dur="193" accel="100000">
                                          <p:stCondLst>
                                            <p:cond delay="308"/>
                                          </p:stCondLst>
                                        </p:cTn>
                                        <p:tgtEl>
                                          <p:spTgt spid="10"/>
                                        </p:tgtEl>
                                      </p:cBhvr>
                                      <p:from x="200000" y="450000"/>
                                      <p:to x="10000" y="10000"/>
                                    </p:animScale>
                                    <p:animScale>
                                      <p:cBhvr>
                                        <p:cTn id="50" dur="308" decel="100000"/>
                                        <p:tgtEl>
                                          <p:spTgt spid="10"/>
                                        </p:tgtEl>
                                      </p:cBhvr>
                                      <p:from x="100000" y="100000"/>
                                      <p:to x="200000" y="450000"/>
                                    </p:animScale>
                                    <p:anim from="(ppt_x)" to="(0.5)" calcmode="lin" valueType="num">
                                      <p:cBhvr>
                                        <p:cTn id="51" dur="308" decel="100000"/>
                                        <p:tgtEl>
                                          <p:spTgt spid="10"/>
                                        </p:tgtEl>
                                        <p:attrNameLst>
                                          <p:attrName>ppt_x</p:attrName>
                                        </p:attrNameLst>
                                      </p:cBhvr>
                                    </p:anim>
                                    <p:anim from="(0.5)" to="(0.5)" calcmode="lin" valueType="num">
                                      <p:cBhvr>
                                        <p:cTn id="52" dur="193">
                                          <p:stCondLst>
                                            <p:cond delay="308"/>
                                          </p:stCondLst>
                                        </p:cTn>
                                        <p:tgtEl>
                                          <p:spTgt spid="10"/>
                                        </p:tgtEl>
                                        <p:attrNameLst>
                                          <p:attrName>ppt_x</p:attrName>
                                        </p:attrNameLst>
                                      </p:cBhvr>
                                    </p:anim>
                                    <p:anim from="(ppt_y)" to="(ppt_y+0.4)" calcmode="lin" valueType="num">
                                      <p:cBhvr>
                                        <p:cTn id="53" dur="308" decel="100000"/>
                                        <p:tgtEl>
                                          <p:spTgt spid="10"/>
                                        </p:tgtEl>
                                        <p:attrNameLst>
                                          <p:attrName>ppt_y</p:attrName>
                                        </p:attrNameLst>
                                      </p:cBhvr>
                                    </p:anim>
                                    <p:anim from="(ppt_y)" to="(ppt_y)" calcmode="lin" valueType="num">
                                      <p:cBhvr>
                                        <p:cTn id="54" dur="193">
                                          <p:stCondLst>
                                            <p:cond delay="308"/>
                                          </p:stCondLst>
                                        </p:cTn>
                                        <p:tgtEl>
                                          <p:spTgt spid="10"/>
                                        </p:tgtEl>
                                        <p:attrNameLst>
                                          <p:attrName>ppt_y</p:attrName>
                                        </p:attrNameLst>
                                      </p:cBhvr>
                                    </p:anim>
                                    <p:set>
                                      <p:cBhvr>
                                        <p:cTn id="55" dur="1" fill="hold">
                                          <p:stCondLst>
                                            <p:cond delay="499"/>
                                          </p:stCondLst>
                                        </p:cTn>
                                        <p:tgtEl>
                                          <p:spTgt spid="10"/>
                                        </p:tgtEl>
                                        <p:attrNameLst>
                                          <p:attrName>style.visibility</p:attrName>
                                        </p:attrNameLst>
                                      </p:cBhvr>
                                      <p:to>
                                        <p:strVal val="hidden"/>
                                      </p:to>
                                    </p:set>
                                  </p:childTnLst>
                                </p:cTn>
                              </p:par>
                              <p:par>
                                <p:cTn id="56" presetID="51" presetClass="exit" presetSubtype="0" fill="hold" grpId="0" nodeType="withEffect">
                                  <p:stCondLst>
                                    <p:cond delay="0"/>
                                  </p:stCondLst>
                                  <p:childTnLst>
                                    <p:animEffect transition="out" filter="fade">
                                      <p:cBhvr>
                                        <p:cTn id="57" dur="193" accel="100000">
                                          <p:stCondLst>
                                            <p:cond delay="308"/>
                                          </p:stCondLst>
                                        </p:cTn>
                                        <p:tgtEl>
                                          <p:spTgt spid="9">
                                            <p:txEl>
                                              <p:pRg st="0" end="0"/>
                                            </p:txEl>
                                          </p:spTgt>
                                        </p:tgtEl>
                                      </p:cBhvr>
                                    </p:animEffect>
                                    <p:animScale>
                                      <p:cBhvr>
                                        <p:cTn id="58" dur="193" accel="100000">
                                          <p:stCondLst>
                                            <p:cond delay="308"/>
                                          </p:stCondLst>
                                        </p:cTn>
                                        <p:tgtEl>
                                          <p:spTgt spid="9">
                                            <p:txEl>
                                              <p:pRg st="0" end="0"/>
                                            </p:txEl>
                                          </p:spTgt>
                                        </p:tgtEl>
                                      </p:cBhvr>
                                      <p:from x="200000" y="450000"/>
                                      <p:to x="10000" y="10000"/>
                                    </p:animScale>
                                    <p:animScale>
                                      <p:cBhvr>
                                        <p:cTn id="59" dur="308" decel="100000"/>
                                        <p:tgtEl>
                                          <p:spTgt spid="9">
                                            <p:txEl>
                                              <p:pRg st="0" end="0"/>
                                            </p:txEl>
                                          </p:spTgt>
                                        </p:tgtEl>
                                      </p:cBhvr>
                                      <p:from x="100000" y="100000"/>
                                      <p:to x="200000" y="450000"/>
                                    </p:animScale>
                                    <p:anim from="(ppt_x)" to="(0.5)" calcmode="lin" valueType="num">
                                      <p:cBhvr>
                                        <p:cTn id="60" dur="308" decel="100000"/>
                                        <p:tgtEl>
                                          <p:spTgt spid="9">
                                            <p:txEl>
                                              <p:pRg st="0" end="0"/>
                                            </p:txEl>
                                          </p:spTgt>
                                        </p:tgtEl>
                                        <p:attrNameLst>
                                          <p:attrName>ppt_x</p:attrName>
                                        </p:attrNameLst>
                                      </p:cBhvr>
                                    </p:anim>
                                    <p:anim from="(0.5)" to="(0.5)" calcmode="lin" valueType="num">
                                      <p:cBhvr>
                                        <p:cTn id="61" dur="193">
                                          <p:stCondLst>
                                            <p:cond delay="308"/>
                                          </p:stCondLst>
                                        </p:cTn>
                                        <p:tgtEl>
                                          <p:spTgt spid="9">
                                            <p:txEl>
                                              <p:pRg st="0" end="0"/>
                                            </p:txEl>
                                          </p:spTgt>
                                        </p:tgtEl>
                                        <p:attrNameLst>
                                          <p:attrName>ppt_x</p:attrName>
                                        </p:attrNameLst>
                                      </p:cBhvr>
                                    </p:anim>
                                    <p:anim from="(ppt_y)" to="(ppt_y+0.4)" calcmode="lin" valueType="num">
                                      <p:cBhvr>
                                        <p:cTn id="62" dur="308" decel="100000"/>
                                        <p:tgtEl>
                                          <p:spTgt spid="9">
                                            <p:txEl>
                                              <p:pRg st="0" end="0"/>
                                            </p:txEl>
                                          </p:spTgt>
                                        </p:tgtEl>
                                        <p:attrNameLst>
                                          <p:attrName>ppt_y</p:attrName>
                                        </p:attrNameLst>
                                      </p:cBhvr>
                                    </p:anim>
                                    <p:anim from="(ppt_y)" to="(ppt_y)" calcmode="lin" valueType="num">
                                      <p:cBhvr>
                                        <p:cTn id="63" dur="193">
                                          <p:stCondLst>
                                            <p:cond delay="308"/>
                                          </p:stCondLst>
                                        </p:cTn>
                                        <p:tgtEl>
                                          <p:spTgt spid="9">
                                            <p:txEl>
                                              <p:pRg st="0" end="0"/>
                                            </p:txEl>
                                          </p:spTgt>
                                        </p:tgtEl>
                                        <p:attrNameLst>
                                          <p:attrName>ppt_y</p:attrName>
                                        </p:attrNameLst>
                                      </p:cBhvr>
                                    </p:anim>
                                    <p:set>
                                      <p:cBhvr>
                                        <p:cTn id="64" dur="1" fill="hold">
                                          <p:stCondLst>
                                            <p:cond delay="499"/>
                                          </p:stCondLst>
                                        </p:cTn>
                                        <p:tgtEl>
                                          <p:spTgt spid="9">
                                            <p:txEl>
                                              <p:pRg st="0" end="0"/>
                                            </p:txEl>
                                          </p:spTgt>
                                        </p:tgtEl>
                                        <p:attrNameLst>
                                          <p:attrName>style.visibility</p:attrName>
                                        </p:attrNameLst>
                                      </p:cBhvr>
                                      <p:to>
                                        <p:strVal val="hidden"/>
                                      </p:to>
                                    </p:set>
                                  </p:childTnLst>
                                </p:cTn>
                              </p:par>
                              <p:par>
                                <p:cTn id="65" presetID="23"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4038603" y="0"/>
            <a:ext cx="5084885" cy="51435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sp>
        <p:nvSpPr>
          <p:cNvPr id="9" name="Title 1"/>
          <p:cNvSpPr txBox="1">
            <a:spLocks/>
          </p:cNvSpPr>
          <p:nvPr/>
        </p:nvSpPr>
        <p:spPr>
          <a:xfrm>
            <a:off x="5542391" y="662075"/>
            <a:ext cx="3293701"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US" sz="2800" b="1" i="0" cap="all" dirty="0" smtClean="0">
                <a:solidFill>
                  <a:srgbClr val="00B0F0"/>
                </a:solidFill>
              </a:rPr>
              <a:t>HERRAMIENTAS DE </a:t>
            </a:r>
            <a:r>
              <a:rPr lang="x-none" sz="2800" b="1" i="0" cap="all" smtClean="0">
                <a:solidFill>
                  <a:srgbClr val="00B0F0"/>
                </a:solidFill>
              </a:rPr>
              <a:t>Comercialización</a:t>
            </a:r>
            <a:endParaRPr lang="x-none" sz="2800" b="1" i="0" cap="all" dirty="0" smtClean="0">
              <a:solidFill>
                <a:srgbClr val="00B0F0"/>
              </a:solidFill>
            </a:endParaRPr>
          </a:p>
        </p:txBody>
      </p:sp>
      <p:sp>
        <p:nvSpPr>
          <p:cNvPr id="12" name="Content Placeholder 2"/>
          <p:cNvSpPr>
            <a:spLocks noGrp="1"/>
          </p:cNvSpPr>
          <p:nvPr>
            <p:ph sz="quarter" idx="4294967295"/>
          </p:nvPr>
        </p:nvSpPr>
        <p:spPr>
          <a:xfrm>
            <a:off x="5337110" y="1679506"/>
            <a:ext cx="2976465" cy="2932534"/>
          </a:xfrm>
          <a:prstGeom prst="rect">
            <a:avLst/>
          </a:prstGeom>
        </p:spPr>
        <p:txBody>
          <a:bodyPr>
            <a:noAutofit/>
          </a:bodyPr>
          <a:lstStyle/>
          <a:p>
            <a:pPr marL="342900" lvl="0" indent="-342900">
              <a:spcBef>
                <a:spcPts val="1100"/>
              </a:spcBef>
              <a:spcAft>
                <a:spcPts val="600"/>
              </a:spcAft>
              <a:buFont typeface="Arial"/>
              <a:buChar char="•"/>
            </a:pPr>
            <a:r>
              <a:rPr lang="x-none" sz="1400" b="0" i="0" dirty="0" smtClean="0">
                <a:solidFill>
                  <a:srgbClr val="FFFFFF"/>
                </a:solidFill>
              </a:rPr>
              <a:t>Herramientas de posicionamiento en buscadores de Internet (SEO)</a:t>
            </a:r>
          </a:p>
          <a:p>
            <a:pPr marL="342900" lvl="0" indent="-342900">
              <a:spcBef>
                <a:spcPts val="1100"/>
              </a:spcBef>
              <a:spcAft>
                <a:spcPts val="600"/>
              </a:spcAft>
              <a:buFont typeface="Arial"/>
              <a:buChar char="•"/>
            </a:pPr>
            <a:r>
              <a:rPr lang="x-none" sz="1400" b="0" i="0" dirty="0" smtClean="0">
                <a:solidFill>
                  <a:srgbClr val="FFFFFF"/>
                </a:solidFill>
              </a:rPr>
              <a:t>Herramientas de redes sociales</a:t>
            </a:r>
          </a:p>
          <a:p>
            <a:pPr marL="342900" lvl="0" indent="-342900">
              <a:spcBef>
                <a:spcPts val="1100"/>
              </a:spcBef>
              <a:spcAft>
                <a:spcPts val="600"/>
              </a:spcAft>
              <a:buFont typeface="Arial"/>
              <a:buChar char="•"/>
            </a:pPr>
            <a:r>
              <a:rPr lang="x-none" sz="1400" b="0" i="0" dirty="0" smtClean="0">
                <a:solidFill>
                  <a:srgbClr val="FFFFFF"/>
                </a:solidFill>
              </a:rPr>
              <a:t>Administración de Clientes (CRM)</a:t>
            </a:r>
          </a:p>
          <a:p>
            <a:pPr marL="342900" lvl="0" indent="-342900">
              <a:spcBef>
                <a:spcPts val="1100"/>
              </a:spcBef>
              <a:spcAft>
                <a:spcPts val="600"/>
              </a:spcAft>
              <a:buFont typeface="Arial"/>
              <a:buChar char="•"/>
            </a:pPr>
            <a:r>
              <a:rPr lang="x-none" sz="1400" b="0" i="0" dirty="0" smtClean="0">
                <a:solidFill>
                  <a:srgbClr val="FFFFFF"/>
                </a:solidFill>
              </a:rPr>
              <a:t>Comercialización por correo electrónico</a:t>
            </a:r>
          </a:p>
          <a:p>
            <a:pPr marL="342900" lvl="0" indent="-342900">
              <a:spcBef>
                <a:spcPts val="1100"/>
              </a:spcBef>
              <a:spcAft>
                <a:spcPts val="600"/>
              </a:spcAft>
              <a:buFont typeface="Arial"/>
              <a:buChar char="•"/>
            </a:pPr>
            <a:r>
              <a:rPr lang="x-none" sz="1400" b="0" i="0" dirty="0" smtClean="0">
                <a:solidFill>
                  <a:srgbClr val="FFFFFF"/>
                </a:solidFill>
              </a:rPr>
              <a:t>Dominios </a:t>
            </a:r>
          </a:p>
          <a:p>
            <a:pPr marL="342900" lvl="0" indent="-342900">
              <a:spcBef>
                <a:spcPts val="1100"/>
              </a:spcBef>
              <a:spcAft>
                <a:spcPts val="600"/>
              </a:spcAft>
              <a:buFont typeface="Arial"/>
              <a:buChar char="•"/>
            </a:pPr>
            <a:r>
              <a:rPr lang="x-none" sz="1400" b="0" i="0" dirty="0" smtClean="0">
                <a:solidFill>
                  <a:srgbClr val="FFFFFF"/>
                </a:solidFill>
              </a:rPr>
              <a:t>Cuentas de correo electrónico</a:t>
            </a:r>
          </a:p>
          <a:p>
            <a:pPr marL="342900" lvl="0" indent="-342900">
              <a:spcBef>
                <a:spcPts val="1100"/>
              </a:spcBef>
              <a:spcAft>
                <a:spcPts val="600"/>
              </a:spcAft>
              <a:buFont typeface="Arial"/>
              <a:buChar char="•"/>
            </a:pPr>
            <a:r>
              <a:rPr lang="x-none" sz="1400" b="0" i="0" dirty="0" smtClean="0">
                <a:solidFill>
                  <a:srgbClr val="FFFFFF"/>
                </a:solidFill>
              </a:rPr>
              <a:t>Sitios para dispositivos móviles</a:t>
            </a:r>
          </a:p>
          <a:p>
            <a:pPr marL="0" indent="0">
              <a:spcBef>
                <a:spcPts val="1100"/>
              </a:spcBef>
              <a:spcAft>
                <a:spcPts val="600"/>
              </a:spcAft>
              <a:buNone/>
            </a:pPr>
            <a:endParaRPr lang="en-US" sz="1400"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02" y="514357"/>
            <a:ext cx="5042702" cy="4344323"/>
          </a:xfrm>
          <a:prstGeom prst="rect">
            <a:avLst/>
          </a:prstGeom>
        </p:spPr>
      </p:pic>
    </p:spTree>
    <p:extLst>
      <p:ext uri="{BB962C8B-B14F-4D97-AF65-F5344CB8AC3E}">
        <p14:creationId xmlns:p14="http://schemas.microsoft.com/office/powerpoint/2010/main" val="14256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7537"/>
            <a:ext cx="9144002" cy="5143501"/>
            <a:chOff x="-2" y="7530"/>
            <a:chExt cx="9144002" cy="51435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1292"/>
            <a:stretch/>
          </p:blipFill>
          <p:spPr>
            <a:xfrm flipH="1">
              <a:off x="-2" y="7530"/>
              <a:ext cx="4038599" cy="5143501"/>
            </a:xfrm>
            <a:prstGeom prst="rect">
              <a:avLst/>
            </a:prstGeom>
          </p:spPr>
        </p:pic>
      </p:grpSp>
      <p:sp>
        <p:nvSpPr>
          <p:cNvPr id="6" name="Title 1"/>
          <p:cNvSpPr txBox="1">
            <a:spLocks/>
          </p:cNvSpPr>
          <p:nvPr/>
        </p:nvSpPr>
        <p:spPr>
          <a:xfrm>
            <a:off x="485199" y="590550"/>
            <a:ext cx="472129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sz="2600" b="1" i="0" cap="all" dirty="0" smtClean="0">
                <a:solidFill>
                  <a:srgbClr val="0070C0"/>
                </a:solidFill>
              </a:rPr>
              <a:t>El Poder de No Tener Límites</a:t>
            </a: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1" y="2207631"/>
            <a:ext cx="1447800" cy="292388"/>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Páginas ilimitadas</a:t>
            </a:r>
          </a:p>
        </p:txBody>
      </p:sp>
      <p:sp>
        <p:nvSpPr>
          <p:cNvPr id="13" name="Rectangle 12"/>
          <p:cNvSpPr/>
          <p:nvPr/>
        </p:nvSpPr>
        <p:spPr>
          <a:xfrm>
            <a:off x="1981200" y="2208289"/>
            <a:ext cx="1676400" cy="292388"/>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Cambios ilimitados</a:t>
            </a:r>
          </a:p>
        </p:txBody>
      </p:sp>
      <p:sp>
        <p:nvSpPr>
          <p:cNvPr id="16" name="Rectangle 15"/>
          <p:cNvSpPr/>
          <p:nvPr/>
        </p:nvSpPr>
        <p:spPr>
          <a:xfrm>
            <a:off x="3657600" y="2204858"/>
            <a:ext cx="1676400" cy="292388"/>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Tráfico ilimitado</a:t>
            </a:r>
          </a:p>
        </p:txBody>
      </p:sp>
      <p:sp>
        <p:nvSpPr>
          <p:cNvPr id="17" name="Rectangle 16"/>
          <p:cNvSpPr/>
          <p:nvPr/>
        </p:nvSpPr>
        <p:spPr>
          <a:xfrm>
            <a:off x="533401" y="3240764"/>
            <a:ext cx="1447800" cy="692497"/>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Direcciones de corro electrónico ilimitadas</a:t>
            </a:r>
          </a:p>
        </p:txBody>
      </p:sp>
      <p:sp>
        <p:nvSpPr>
          <p:cNvPr id="18" name="Rectangle 17"/>
          <p:cNvSpPr/>
          <p:nvPr/>
        </p:nvSpPr>
        <p:spPr>
          <a:xfrm>
            <a:off x="1981200" y="3241421"/>
            <a:ext cx="1676400" cy="492443"/>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Actualizaciones ilimitadas</a:t>
            </a:r>
          </a:p>
        </p:txBody>
      </p:sp>
      <p:sp>
        <p:nvSpPr>
          <p:cNvPr id="19" name="Rectangle 18"/>
          <p:cNvSpPr/>
          <p:nvPr/>
        </p:nvSpPr>
        <p:spPr>
          <a:xfrm>
            <a:off x="3657600" y="3250116"/>
            <a:ext cx="2197768" cy="1092607"/>
          </a:xfrm>
          <a:prstGeom prst="rect">
            <a:avLst/>
          </a:prstGeom>
        </p:spPr>
        <p:txBody>
          <a:bodyPr wrap="square">
            <a:spAutoFit/>
          </a:bodyPr>
          <a:lstStyle/>
          <a:p>
            <a:pPr algn="ctr" defTabSz="914400">
              <a:spcBef>
                <a:spcPts val="1100"/>
              </a:spcBef>
              <a:spcAft>
                <a:spcPts val="600"/>
              </a:spcAft>
            </a:pPr>
            <a:r>
              <a:rPr lang="x-none" sz="1300" b="0" i="0" dirty="0" smtClean="0">
                <a:solidFill>
                  <a:srgbClr val="000000"/>
                </a:solidFill>
              </a:rPr>
              <a:t>Tener una presencia en línea efectiva</a:t>
            </a:r>
            <a:r>
              <a:rPr lang="x-none" sz="1300" b="0" i="0" smtClean="0">
                <a:solidFill>
                  <a:srgbClr val="000000"/>
                </a:solidFill>
              </a:rPr>
              <a:t> </a:t>
            </a:r>
            <a:r>
              <a:rPr lang="es-US" sz="1300" dirty="0" smtClean="0">
                <a:solidFill>
                  <a:srgbClr val="000000"/>
                </a:solidFill>
              </a:rPr>
              <a:t>es </a:t>
            </a:r>
            <a:r>
              <a:rPr lang="x-none" sz="1300" b="0" i="0" smtClean="0">
                <a:solidFill>
                  <a:srgbClr val="000000"/>
                </a:solidFill>
              </a:rPr>
              <a:t>sencillo </a:t>
            </a:r>
            <a:r>
              <a:rPr lang="es-US" sz="1300" dirty="0" smtClean="0">
                <a:solidFill>
                  <a:srgbClr val="000000"/>
                </a:solidFill>
              </a:rPr>
              <a:t>porque no hay</a:t>
            </a:r>
            <a:r>
              <a:rPr lang="x-none" sz="1300" b="0" i="0" dirty="0" smtClean="0">
                <a:solidFill>
                  <a:srgbClr val="000000"/>
                </a:solidFill>
              </a:rPr>
              <a:t> límites</a:t>
            </a:r>
            <a:r>
              <a:rPr lang="x-none" sz="1300" b="0" i="0" smtClean="0">
                <a:solidFill>
                  <a:srgbClr val="000000"/>
                </a:solidFill>
              </a:rPr>
              <a:t> </a:t>
            </a:r>
            <a:r>
              <a:rPr lang="es-US" sz="1300" b="0" i="0" dirty="0" smtClean="0">
                <a:solidFill>
                  <a:srgbClr val="000000"/>
                </a:solidFill>
              </a:rPr>
              <a:t>en la</a:t>
            </a:r>
            <a:r>
              <a:rPr lang="x-none" sz="1300" b="0" i="0" smtClean="0">
                <a:solidFill>
                  <a:srgbClr val="000000"/>
                </a:solidFill>
              </a:rPr>
              <a:t> </a:t>
            </a:r>
            <a:r>
              <a:rPr lang="x-none" sz="1300" b="0" i="0" smtClean="0">
                <a:solidFill>
                  <a:srgbClr val="000000"/>
                </a:solidFill>
              </a:rPr>
              <a:t>asistencia, </a:t>
            </a:r>
            <a:r>
              <a:rPr lang="es-US" sz="1300" b="0" i="0" dirty="0" smtClean="0">
                <a:solidFill>
                  <a:srgbClr val="000000"/>
                </a:solidFill>
              </a:rPr>
              <a:t>las </a:t>
            </a:r>
            <a:r>
              <a:rPr lang="x-none" sz="1300" b="0" i="0" smtClean="0">
                <a:solidFill>
                  <a:srgbClr val="000000"/>
                </a:solidFill>
              </a:rPr>
              <a:t>modificaciones y actualizaciones.</a:t>
            </a:r>
            <a:endParaRPr lang="x-none" sz="1300" b="0" i="0" dirty="0" smtClean="0">
              <a:solidFill>
                <a:srgbClr val="000000"/>
              </a:solidFill>
            </a:endParaRPr>
          </a:p>
        </p:txBody>
      </p:sp>
      <p:sp>
        <p:nvSpPr>
          <p:cNvPr id="20" name="Rectangle 19"/>
          <p:cNvSpPr/>
          <p:nvPr/>
        </p:nvSpPr>
        <p:spPr>
          <a:xfrm>
            <a:off x="381000" y="4245667"/>
            <a:ext cx="4953000" cy="830997"/>
          </a:xfrm>
          <a:prstGeom prst="rect">
            <a:avLst/>
          </a:prstGeom>
        </p:spPr>
        <p:txBody>
          <a:bodyPr wrap="square">
            <a:spAutoFit/>
          </a:bodyPr>
          <a:lstStyle/>
          <a:p>
            <a:pPr algn="ctr" defTabSz="914400">
              <a:spcBef>
                <a:spcPts val="1100"/>
              </a:spcBef>
            </a:pPr>
            <a:r>
              <a:rPr lang="x-none" sz="1600" b="0" i="0" dirty="0" smtClean="0">
                <a:solidFill>
                  <a:srgbClr val="000000"/>
                </a:solidFill>
              </a:rPr>
              <a:t>Eliminamos</a:t>
            </a:r>
            <a:r>
              <a:rPr lang="x-none" sz="1600" b="0" i="0" smtClean="0">
                <a:solidFill>
                  <a:srgbClr val="000000"/>
                </a:solidFill>
              </a:rPr>
              <a:t> los</a:t>
            </a:r>
            <a:r>
              <a:rPr lang="es-US" sz="1600" b="0" i="0" dirty="0" smtClean="0">
                <a:solidFill>
                  <a:srgbClr val="000000"/>
                </a:solidFill>
              </a:rPr>
              <a:t> r</a:t>
            </a:r>
            <a:r>
              <a:rPr lang="x-none" sz="1600" b="0" i="0" smtClean="0">
                <a:solidFill>
                  <a:srgbClr val="000000"/>
                </a:solidFill>
              </a:rPr>
              <a:t>etos</a:t>
            </a:r>
            <a:r>
              <a:rPr lang="x-none" sz="1600" b="0" i="0" dirty="0" smtClean="0">
                <a:solidFill>
                  <a:srgbClr val="000000"/>
                </a:solidFill>
              </a:rPr>
              <a:t> que enfrentan los empresarios para mantener su</a:t>
            </a:r>
            <a:r>
              <a:rPr lang="x-none" sz="1600" b="0" i="0" smtClean="0">
                <a:solidFill>
                  <a:srgbClr val="000000"/>
                </a:solidFill>
              </a:rPr>
              <a:t> </a:t>
            </a:r>
            <a:r>
              <a:rPr lang="es-US" sz="1600" b="0" i="0" dirty="0" smtClean="0">
                <a:solidFill>
                  <a:srgbClr val="000000"/>
                </a:solidFill>
              </a:rPr>
              <a:t/>
            </a:r>
            <a:br>
              <a:rPr lang="es-US" sz="1600" b="0" i="0" dirty="0" smtClean="0">
                <a:solidFill>
                  <a:srgbClr val="000000"/>
                </a:solidFill>
              </a:rPr>
            </a:br>
            <a:r>
              <a:rPr lang="x-none" sz="1600" b="0" i="0" smtClean="0">
                <a:solidFill>
                  <a:srgbClr val="000000"/>
                </a:solidFill>
              </a:rPr>
              <a:t>solución</a:t>
            </a:r>
            <a:r>
              <a:rPr lang="x-none" sz="1600" b="0" i="0" dirty="0" smtClean="0">
                <a:solidFill>
                  <a:srgbClr val="000000"/>
                </a:solidFill>
              </a:rPr>
              <a:t> de comercialización en línea al día.</a:t>
            </a:r>
          </a:p>
        </p:txBody>
      </p:sp>
      <p:pic>
        <p:nvPicPr>
          <p:cNvPr id="3074" name="Picture 2" descr="C:\Users\Junaed\Downloads\FlaticonDownload (2)\png\copy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003" y="1729139"/>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665"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1447" y="2762301"/>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2713"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5125" y="2707365"/>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0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2983762"/>
            <a:ext cx="6934200" cy="1569188"/>
            <a:chOff x="-1767590" y="361950"/>
            <a:chExt cx="4129790" cy="533400"/>
          </a:xfrm>
          <a:solidFill>
            <a:srgbClr val="92D050"/>
          </a:solidFill>
        </p:grpSpPr>
        <p:sp>
          <p:nvSpPr>
            <p:cNvPr id="5" name="Rectangle 4"/>
            <p:cNvSpPr/>
            <p:nvPr/>
          </p:nvSpPr>
          <p:spPr>
            <a:xfrm flipH="1">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defTabSz="914400"/>
              <a:r>
                <a:rPr lang="x-none" sz="3600" b="1" i="0" cap="all" dirty="0" smtClean="0">
                  <a:solidFill>
                    <a:srgbClr val="404040"/>
                  </a:solidFill>
                </a:rPr>
                <a:t>Examine algunas de las </a:t>
              </a:r>
            </a:p>
            <a:p>
              <a:pPr marL="287338" defTabSz="914400"/>
              <a:r>
                <a:rPr lang="x-none" sz="3600" b="1" i="0" cap="all" dirty="0" smtClean="0">
                  <a:solidFill>
                    <a:srgbClr val="404040"/>
                  </a:solidFill>
                </a:rPr>
                <a:t>recientes mejoras gratis</a:t>
              </a:r>
            </a:p>
          </p:txBody>
        </p:sp>
        <p:sp>
          <p:nvSpPr>
            <p:cNvPr id="6" name="Right Triangle 5"/>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spTree>
    <p:extLst>
      <p:ext uri="{BB962C8B-B14F-4D97-AF65-F5344CB8AC3E}">
        <p14:creationId xmlns:p14="http://schemas.microsoft.com/office/powerpoint/2010/main" val="41116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Rectangle 5"/>
          <p:cNvSpPr/>
          <p:nvPr/>
        </p:nvSpPr>
        <p:spPr>
          <a:xfrm>
            <a:off x="1066814" y="1271892"/>
            <a:ext cx="7725833" cy="461665"/>
          </a:xfrm>
          <a:prstGeom prst="rect">
            <a:avLst/>
          </a:prstGeom>
        </p:spPr>
        <p:txBody>
          <a:bodyPr wrap="none">
            <a:spAutoFit/>
          </a:bodyPr>
          <a:lstStyle/>
          <a:p>
            <a:pPr defTabSz="914400"/>
            <a:r>
              <a:rPr lang="x-none" sz="2400" b="1" i="0" cap="all" smtClean="0">
                <a:solidFill>
                  <a:srgbClr val="FFFFFF"/>
                </a:solidFill>
              </a:rPr>
              <a:t>El </a:t>
            </a:r>
            <a:r>
              <a:rPr lang="x-none" sz="2400" b="1" i="0" cap="all" dirty="0" smtClean="0">
                <a:solidFill>
                  <a:srgbClr val="FFFFFF"/>
                </a:solidFill>
              </a:rPr>
              <a:t>programa de Webcenter ofrece un </a:t>
            </a:r>
            <a:r>
              <a:rPr lang="x-none" sz="2400" b="1" i="0" cap="all" smtClean="0">
                <a:solidFill>
                  <a:srgbClr val="FFFFFF"/>
                </a:solidFill>
              </a:rPr>
              <a:t>sistema para</a:t>
            </a:r>
            <a:r>
              <a:rPr lang="es-US" sz="2400" b="1" i="0" cap="all" dirty="0" smtClean="0">
                <a:solidFill>
                  <a:srgbClr val="FFFFFF"/>
                </a:solidFill>
              </a:rPr>
              <a:t>:</a:t>
            </a:r>
            <a:endParaRPr lang="x-none" sz="2400" b="1" i="0" cap="all" dirty="0" smtClean="0">
              <a:solidFill>
                <a:srgbClr val="FFFFFF"/>
              </a:solidFill>
            </a:endParaRPr>
          </a:p>
        </p:txBody>
      </p:sp>
      <p:sp>
        <p:nvSpPr>
          <p:cNvPr id="8" name="Rectangle 7"/>
          <p:cNvSpPr/>
          <p:nvPr/>
        </p:nvSpPr>
        <p:spPr>
          <a:xfrm>
            <a:off x="762014" y="2038350"/>
            <a:ext cx="3675529" cy="1676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b="1" i="0" cap="all" dirty="0" smtClean="0">
                <a:solidFill>
                  <a:srgbClr val="FFFFFF"/>
                </a:solidFill>
              </a:rPr>
              <a:t>generar flujo de </a:t>
            </a:r>
            <a:r>
              <a:rPr lang="x-none" sz="2400" b="1" i="0" cap="all" smtClean="0">
                <a:solidFill>
                  <a:srgbClr val="FFFFFF"/>
                </a:solidFill>
              </a:rPr>
              <a:t>efectivo INMEDIATO </a:t>
            </a:r>
            <a:endParaRPr lang="x-none" sz="2400" b="1" i="0" cap="all" dirty="0" smtClean="0">
              <a:solidFill>
                <a:srgbClr val="FFFFFF"/>
              </a:solidFill>
            </a:endParaRPr>
          </a:p>
        </p:txBody>
      </p:sp>
      <p:sp>
        <p:nvSpPr>
          <p:cNvPr id="9" name="Rectangle 8"/>
          <p:cNvSpPr/>
          <p:nvPr/>
        </p:nvSpPr>
        <p:spPr>
          <a:xfrm>
            <a:off x="4706485" y="2038350"/>
            <a:ext cx="3675529" cy="1676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US" sz="2400" b="1" i="0" cap="all" dirty="0" smtClean="0">
                <a:solidFill>
                  <a:srgbClr val="FFFFFF"/>
                </a:solidFill>
              </a:rPr>
              <a:t>¡</a:t>
            </a:r>
            <a:r>
              <a:rPr lang="x-none" sz="2400" b="1" i="0" cap="all" smtClean="0">
                <a:solidFill>
                  <a:srgbClr val="FFFFFF"/>
                </a:solidFill>
              </a:rPr>
              <a:t>Desarroll</a:t>
            </a:r>
            <a:r>
              <a:rPr lang="es-US" sz="2400" b="1" i="0" cap="all" dirty="0" err="1" smtClean="0">
                <a:solidFill>
                  <a:srgbClr val="FFFFFF"/>
                </a:solidFill>
              </a:rPr>
              <a:t>ar</a:t>
            </a:r>
            <a:r>
              <a:rPr lang="x-none" sz="2400" b="1" i="0" cap="all" smtClean="0">
                <a:solidFill>
                  <a:srgbClr val="FFFFFF"/>
                </a:solidFill>
              </a:rPr>
              <a:t> </a:t>
            </a:r>
            <a:r>
              <a:rPr lang="x-none" sz="2400" b="1" i="0" cap="all" dirty="0" smtClean="0">
                <a:solidFill>
                  <a:srgbClr val="FFFFFF"/>
                </a:solidFill>
              </a:rPr>
              <a:t>un </a:t>
            </a:r>
            <a:r>
              <a:rPr lang="x-none" sz="2400" b="1" i="0" cap="all" smtClean="0">
                <a:solidFill>
                  <a:srgbClr val="FFFFFF"/>
                </a:solidFill>
              </a:rPr>
              <a:t>Negocio </a:t>
            </a:r>
            <a:endParaRPr lang="es-US" sz="2400" b="1" i="0" cap="all" dirty="0" smtClean="0">
              <a:solidFill>
                <a:srgbClr val="FFFFFF"/>
              </a:solidFill>
            </a:endParaRPr>
          </a:p>
          <a:p>
            <a:pPr algn="ctr" defTabSz="914400"/>
            <a:r>
              <a:rPr lang="x-none" sz="2400" b="1" i="0" smtClean="0">
                <a:solidFill>
                  <a:srgbClr val="FFFFFF"/>
                </a:solidFill>
              </a:rPr>
              <a:t>UnFranchise exitoso</a:t>
            </a:r>
            <a:r>
              <a:rPr lang="es-US" sz="2400" b="1" i="0" dirty="0" smtClean="0">
                <a:solidFill>
                  <a:srgbClr val="FFFFFF"/>
                </a:solidFill>
              </a:rPr>
              <a:t>!</a:t>
            </a:r>
            <a:endParaRPr lang="x-none" sz="2400" b="1" i="0" dirty="0" smtClean="0">
              <a:solidFill>
                <a:srgbClr val="FFFFFF"/>
              </a:solidFill>
            </a:endParaRPr>
          </a:p>
        </p:txBody>
      </p:sp>
    </p:spTree>
    <p:extLst>
      <p:ext uri="{BB962C8B-B14F-4D97-AF65-F5344CB8AC3E}">
        <p14:creationId xmlns:p14="http://schemas.microsoft.com/office/powerpoint/2010/main" val="37953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42877" y="711600"/>
            <a:ext cx="2127249" cy="2760670"/>
          </a:xfrm>
          <a:prstGeom prst="rect">
            <a:avLst/>
          </a:prstGeom>
        </p:spPr>
      </p:pic>
      <p:pic>
        <p:nvPicPr>
          <p:cNvPr id="4" name="Picture 3"/>
          <p:cNvPicPr>
            <a:picLocks noChangeAspect="1"/>
          </p:cNvPicPr>
          <p:nvPr/>
        </p:nvPicPr>
        <p:blipFill>
          <a:blip r:embed="rId5"/>
          <a:stretch>
            <a:fillRect/>
          </a:stretch>
        </p:blipFill>
        <p:spPr>
          <a:xfrm>
            <a:off x="2301881" y="1095374"/>
            <a:ext cx="4635501" cy="2983971"/>
          </a:xfrm>
          <a:prstGeom prst="rect">
            <a:avLst/>
          </a:prstGeom>
        </p:spPr>
      </p:pic>
      <p:sp>
        <p:nvSpPr>
          <p:cNvPr id="15" name="Rectangle 14"/>
          <p:cNvSpPr/>
          <p:nvPr/>
        </p:nvSpPr>
        <p:spPr>
          <a:xfrm>
            <a:off x="6" y="3245573"/>
            <a:ext cx="2270125"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4813" defTabSz="914400"/>
            <a:r>
              <a:rPr lang="x-none" sz="1600" b="0" i="0" smtClean="0">
                <a:solidFill>
                  <a:srgbClr val="FFFFFF"/>
                </a:solidFill>
              </a:rPr>
              <a:t>Más herramientas</a:t>
            </a:r>
            <a:endParaRPr lang="en" sz="1600" dirty="0"/>
          </a:p>
          <a:p>
            <a:pPr marL="404813" defTabSz="914400"/>
            <a:r>
              <a:rPr lang="es-US" sz="1600" dirty="0" smtClean="0">
                <a:solidFill>
                  <a:srgbClr val="FFFFFF"/>
                </a:solidFill>
              </a:rPr>
              <a:t>como</a:t>
            </a:r>
            <a:r>
              <a:rPr lang="x-none" sz="1600" b="0" i="0" smtClean="0">
                <a:solidFill>
                  <a:srgbClr val="FFFFFF"/>
                </a:solidFill>
              </a:rPr>
              <a:t> </a:t>
            </a:r>
            <a:r>
              <a:rPr lang="es-US" sz="1600" b="0" i="0" dirty="0" smtClean="0">
                <a:solidFill>
                  <a:srgbClr val="FFFFFF"/>
                </a:solidFill>
              </a:rPr>
              <a:t>I</a:t>
            </a:r>
            <a:r>
              <a:rPr lang="x-none" sz="1600" b="0" i="0" smtClean="0">
                <a:solidFill>
                  <a:srgbClr val="FFFFFF"/>
                </a:solidFill>
              </a:rPr>
              <a:t>nstagram</a:t>
            </a:r>
            <a:endParaRPr lang="x-none" sz="1600" b="0" i="0" dirty="0" smtClean="0">
              <a:solidFill>
                <a:srgbClr val="FFFFFF"/>
              </a:solidFill>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b="9028"/>
          <a:stretch/>
        </p:blipFill>
        <p:spPr>
          <a:xfrm>
            <a:off x="6937375" y="783021"/>
            <a:ext cx="2063751" cy="3463350"/>
          </a:xfrm>
          <a:prstGeom prst="rect">
            <a:avLst/>
          </a:prstGeom>
        </p:spPr>
      </p:pic>
      <p:sp>
        <p:nvSpPr>
          <p:cNvPr id="14" name="Rectangle 13"/>
          <p:cNvSpPr/>
          <p:nvPr/>
        </p:nvSpPr>
        <p:spPr>
          <a:xfrm>
            <a:off x="6937374" y="3280818"/>
            <a:ext cx="2206626"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defTabSz="914400"/>
            <a:r>
              <a:rPr lang="x-none" sz="1600" b="0" i="0" dirty="0" smtClean="0">
                <a:solidFill>
                  <a:srgbClr val="FFFFFF"/>
                </a:solidFill>
              </a:rPr>
              <a:t>Comercialización por correo electrónico</a:t>
            </a:r>
          </a:p>
        </p:txBody>
      </p:sp>
      <p:sp>
        <p:nvSpPr>
          <p:cNvPr id="13" name="Rectangle 12"/>
          <p:cNvSpPr/>
          <p:nvPr/>
        </p:nvSpPr>
        <p:spPr>
          <a:xfrm>
            <a:off x="2238381" y="3467913"/>
            <a:ext cx="4698999"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0" i="0" dirty="0" smtClean="0">
                <a:solidFill>
                  <a:srgbClr val="FFFFFF"/>
                </a:solidFill>
              </a:rPr>
              <a:t>¡Sitios web adaptativos!</a:t>
            </a:r>
          </a:p>
        </p:txBody>
      </p:sp>
      <p:sp>
        <p:nvSpPr>
          <p:cNvPr id="17" name="Right Triangle 16"/>
          <p:cNvSpPr/>
          <p:nvPr/>
        </p:nvSpPr>
        <p:spPr>
          <a:xfrm>
            <a:off x="6556374" y="327732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8" name="Right Triangle 17"/>
          <p:cNvSpPr/>
          <p:nvPr/>
        </p:nvSpPr>
        <p:spPr>
          <a:xfrm flipH="1">
            <a:off x="2238375" y="3272967"/>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9" name="Right Triangle 18"/>
          <p:cNvSpPr/>
          <p:nvPr/>
        </p:nvSpPr>
        <p:spPr>
          <a:xfrm flipH="1">
            <a:off x="0" y="3050627"/>
            <a:ext cx="142876"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20" name="Right Triangle 19"/>
          <p:cNvSpPr/>
          <p:nvPr/>
        </p:nvSpPr>
        <p:spPr>
          <a:xfrm>
            <a:off x="9001130" y="3050627"/>
            <a:ext cx="142875"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Tree>
    <p:extLst>
      <p:ext uri="{BB962C8B-B14F-4D97-AF65-F5344CB8AC3E}">
        <p14:creationId xmlns:p14="http://schemas.microsoft.com/office/powerpoint/2010/main" val="204944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3400" y="438157"/>
            <a:ext cx="2592874" cy="830997"/>
          </a:xfrm>
          <a:prstGeom prst="rect">
            <a:avLst/>
          </a:prstGeom>
        </p:spPr>
        <p:txBody>
          <a:bodyPr wrap="square">
            <a:spAutoFit/>
          </a:bodyPr>
          <a:lstStyle/>
          <a:p>
            <a:pPr defTabSz="914400">
              <a:spcAft>
                <a:spcPts val="600"/>
              </a:spcAft>
            </a:pPr>
            <a:r>
              <a:rPr lang="x-none" sz="1600" b="1" i="0" dirty="0" smtClean="0">
                <a:solidFill>
                  <a:srgbClr val="00B0F0"/>
                </a:solidFill>
              </a:rPr>
              <a:t>Servicio de Atención al Cliente galardonado e ilimitado</a:t>
            </a:r>
          </a:p>
        </p:txBody>
      </p:sp>
      <p:sp>
        <p:nvSpPr>
          <p:cNvPr id="9" name="Rectangle 8"/>
          <p:cNvSpPr/>
          <p:nvPr/>
        </p:nvSpPr>
        <p:spPr>
          <a:xfrm>
            <a:off x="570836" y="1276354"/>
            <a:ext cx="2503121" cy="276999"/>
          </a:xfrm>
          <a:prstGeom prst="rect">
            <a:avLst/>
          </a:prstGeom>
        </p:spPr>
        <p:txBody>
          <a:bodyPr wrap="none">
            <a:spAutoFit/>
          </a:bodyPr>
          <a:lstStyle/>
          <a:p>
            <a:pPr defTabSz="914400">
              <a:spcAft>
                <a:spcPts val="600"/>
              </a:spcAft>
            </a:pPr>
            <a:r>
              <a:rPr lang="x-none" sz="1200" b="0" i="0" dirty="0" smtClean="0">
                <a:solidFill>
                  <a:srgbClr val="FFFFFF"/>
                </a:solidFill>
              </a:rPr>
              <a:t>Ayuda ilimitida para modificar el sitio</a:t>
            </a:r>
          </a:p>
        </p:txBody>
      </p:sp>
      <p:sp>
        <p:nvSpPr>
          <p:cNvPr id="10" name="Rectangle 9"/>
          <p:cNvSpPr/>
          <p:nvPr/>
        </p:nvSpPr>
        <p:spPr>
          <a:xfrm>
            <a:off x="609600" y="1677571"/>
            <a:ext cx="2667000" cy="646331"/>
          </a:xfrm>
          <a:prstGeom prst="rect">
            <a:avLst/>
          </a:prstGeom>
        </p:spPr>
        <p:txBody>
          <a:bodyPr wrap="square">
            <a:spAutoFit/>
          </a:bodyPr>
          <a:lstStyle/>
          <a:p>
            <a:pPr defTabSz="914400">
              <a:spcAft>
                <a:spcPts val="600"/>
              </a:spcAft>
            </a:pPr>
            <a:r>
              <a:rPr lang="x-none" sz="1200" b="0" i="0" dirty="0" smtClean="0">
                <a:solidFill>
                  <a:srgbClr val="FFFFFF"/>
                </a:solidFill>
              </a:rPr>
              <a:t>Asistencia mediante el uso de</a:t>
            </a:r>
            <a:r>
              <a:rPr lang="x-none" sz="1200" b="0" i="0" smtClean="0">
                <a:solidFill>
                  <a:srgbClr val="FFFFFF"/>
                </a:solidFill>
              </a:rPr>
              <a:t> toda</a:t>
            </a:r>
            <a:r>
              <a:rPr lang="es-US" sz="1200" dirty="0">
                <a:solidFill>
                  <a:srgbClr val="FFFFFF"/>
                </a:solidFill>
              </a:rPr>
              <a:t>s</a:t>
            </a:r>
            <a:r>
              <a:rPr lang="x-none" sz="1200" b="0" i="0" dirty="0" smtClean="0">
                <a:solidFill>
                  <a:srgbClr val="FFFFFF"/>
                </a:solidFill>
              </a:rPr>
              <a:t> las</a:t>
            </a:r>
            <a:r>
              <a:rPr lang="x-none" sz="1200" b="0" i="0" smtClean="0">
                <a:solidFill>
                  <a:srgbClr val="FFFFFF"/>
                </a:solidFill>
              </a:rPr>
              <a:t> </a:t>
            </a:r>
            <a:r>
              <a:rPr lang="es-US" sz="1200" b="0" i="0" dirty="0" smtClean="0">
                <a:solidFill>
                  <a:srgbClr val="FFFFFF"/>
                </a:solidFill>
              </a:rPr>
              <a:t/>
            </a:r>
            <a:br>
              <a:rPr lang="es-US" sz="1200" b="0" i="0" dirty="0" smtClean="0">
                <a:solidFill>
                  <a:srgbClr val="FFFFFF"/>
                </a:solidFill>
              </a:rPr>
            </a:br>
            <a:r>
              <a:rPr lang="x-none" sz="1200" b="0" i="0" smtClean="0">
                <a:solidFill>
                  <a:srgbClr val="FFFFFF"/>
                </a:solidFill>
              </a:rPr>
              <a:t>funciones</a:t>
            </a:r>
            <a:r>
              <a:rPr lang="x-none" sz="1200" b="0" i="0" dirty="0" smtClean="0">
                <a:solidFill>
                  <a:srgbClr val="FFFFFF"/>
                </a:solidFill>
              </a:rPr>
              <a:t> y las herramientas de</a:t>
            </a:r>
            <a:r>
              <a:rPr lang="x-none" sz="1200" b="0" i="0" smtClean="0">
                <a:solidFill>
                  <a:srgbClr val="FFFFFF"/>
                </a:solidFill>
              </a:rPr>
              <a:t> nuestr</a:t>
            </a:r>
            <a:r>
              <a:rPr lang="es-US" sz="1200" b="0" i="0" dirty="0" smtClean="0">
                <a:solidFill>
                  <a:srgbClr val="FFFFFF"/>
                </a:solidFill>
              </a:rPr>
              <a:t>a</a:t>
            </a:r>
            <a:r>
              <a:rPr lang="x-none" sz="1200" b="0" i="0" dirty="0" smtClean="0">
                <a:solidFill>
                  <a:srgbClr val="FFFFFF"/>
                </a:solidFill>
              </a:rPr>
              <a:t> solución</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2109" y="2324492"/>
            <a:ext cx="2307235" cy="461665"/>
          </a:xfrm>
          <a:prstGeom prst="rect">
            <a:avLst/>
          </a:prstGeom>
        </p:spPr>
        <p:txBody>
          <a:bodyPr wrap="none">
            <a:spAutoFit/>
          </a:bodyPr>
          <a:lstStyle/>
          <a:p>
            <a:pPr defTabSz="914400">
              <a:spcAft>
                <a:spcPts val="600"/>
              </a:spcAft>
            </a:pPr>
            <a:r>
              <a:rPr lang="x-none" sz="1200" b="0" i="0" dirty="0" smtClean="0">
                <a:solidFill>
                  <a:srgbClr val="FFFFFF"/>
                </a:solidFill>
              </a:rPr>
              <a:t>Asistencia en el país de </a:t>
            </a:r>
            <a:r>
              <a:rPr lang="x-none" sz="1200" b="0" i="0" smtClean="0">
                <a:solidFill>
                  <a:srgbClr val="FFFFFF"/>
                </a:solidFill>
              </a:rPr>
              <a:t>origen </a:t>
            </a:r>
            <a:r>
              <a:rPr lang="es-US" sz="1200" b="0" i="0" dirty="0" smtClean="0">
                <a:solidFill>
                  <a:srgbClr val="FFFFFF"/>
                </a:solidFill>
              </a:rPr>
              <a:t/>
            </a:r>
            <a:br>
              <a:rPr lang="es-US" sz="1200" b="0" i="0" dirty="0" smtClean="0">
                <a:solidFill>
                  <a:srgbClr val="FFFFFF"/>
                </a:solidFill>
              </a:rPr>
            </a:br>
            <a:r>
              <a:rPr lang="x-none" sz="1200" b="0" i="0" smtClean="0">
                <a:solidFill>
                  <a:srgbClr val="FFFFFF"/>
                </a:solidFill>
              </a:rPr>
              <a:t>las </a:t>
            </a:r>
            <a:r>
              <a:rPr lang="x-none" sz="1200" b="0" i="0" dirty="0" smtClean="0">
                <a:solidFill>
                  <a:srgbClr val="FFFFFF"/>
                </a:solidFill>
              </a:rPr>
              <a:t>24 horas del día, todos los días</a:t>
            </a:r>
          </a:p>
        </p:txBody>
      </p:sp>
      <p:sp>
        <p:nvSpPr>
          <p:cNvPr id="13" name="Rectangle 12"/>
          <p:cNvSpPr/>
          <p:nvPr/>
        </p:nvSpPr>
        <p:spPr>
          <a:xfrm>
            <a:off x="580055" y="2797121"/>
            <a:ext cx="2819400" cy="1569660"/>
          </a:xfrm>
          <a:prstGeom prst="rect">
            <a:avLst/>
          </a:prstGeom>
        </p:spPr>
        <p:txBody>
          <a:bodyPr wrap="square">
            <a:spAutoFit/>
          </a:bodyPr>
          <a:lstStyle/>
          <a:p>
            <a:pPr defTabSz="914400">
              <a:spcAft>
                <a:spcPts val="600"/>
              </a:spcAft>
            </a:pPr>
            <a:r>
              <a:rPr lang="x-none" sz="1200" b="0" i="0" dirty="0" smtClean="0">
                <a:solidFill>
                  <a:srgbClr val="FFFFFF"/>
                </a:solidFill>
              </a:rPr>
              <a:t>Instalaciones de alojamiento Web ultraseguras, seguridad con supervisión de incidentes las 24 horas del día, los 7 días de la semana, alojamiento en servidores Dell PowerEdge escalonados de alto rendimiento, protegidos contra fuego, inundaciones, terremotos, apagones eléctricos y desastres de </a:t>
            </a:r>
            <a:r>
              <a:rPr lang="x-none" sz="1200" b="0" i="0" smtClean="0">
                <a:solidFill>
                  <a:srgbClr val="FFFFFF"/>
                </a:solidFill>
              </a:rPr>
              <a:t>otros tipos</a:t>
            </a:r>
            <a:endParaRPr lang="x-none" sz="1200" b="0" i="0" dirty="0" smtClean="0">
              <a:solidFill>
                <a:srgbClr val="FFFFFF"/>
              </a:solidFill>
            </a:endParaRPr>
          </a:p>
        </p:txBody>
      </p:sp>
      <p:sp>
        <p:nvSpPr>
          <p:cNvPr id="14" name="Rectangle 13"/>
          <p:cNvSpPr/>
          <p:nvPr/>
        </p:nvSpPr>
        <p:spPr>
          <a:xfrm>
            <a:off x="609600" y="4396092"/>
            <a:ext cx="2590800" cy="646331"/>
          </a:xfrm>
          <a:prstGeom prst="rect">
            <a:avLst/>
          </a:prstGeom>
        </p:spPr>
        <p:txBody>
          <a:bodyPr wrap="square">
            <a:spAutoFit/>
          </a:bodyPr>
          <a:lstStyle/>
          <a:p>
            <a:pPr defTabSz="914400">
              <a:spcAft>
                <a:spcPts val="600"/>
              </a:spcAft>
            </a:pPr>
            <a:r>
              <a:rPr lang="x-none" sz="1200" b="0" i="0" dirty="0" smtClean="0">
                <a:solidFill>
                  <a:srgbClr val="FFFFFF"/>
                </a:solidFill>
              </a:rPr>
              <a:t>Protección cortafuegos de doble capa con la tecnología cortafuegos de Cisco PIX</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grpSp>
        <p:nvGrpSpPr>
          <p:cNvPr id="17" name="Group 16"/>
          <p:cNvGrpSpPr/>
          <p:nvPr/>
        </p:nvGrpSpPr>
        <p:grpSpPr>
          <a:xfrm flipH="1">
            <a:off x="6400800" y="1"/>
            <a:ext cx="2743200" cy="426188"/>
            <a:chOff x="-2433685" y="361950"/>
            <a:chExt cx="4795885" cy="533400"/>
          </a:xfrm>
          <a:solidFill>
            <a:srgbClr val="0070C0"/>
          </a:solidFill>
        </p:grpSpPr>
        <p:sp>
          <p:nvSpPr>
            <p:cNvPr id="18" name="Rectangle 17"/>
            <p:cNvSpPr/>
            <p:nvPr/>
          </p:nvSpPr>
          <p:spPr>
            <a:xfrm flipH="1">
              <a:off x="-2433685" y="361950"/>
              <a:ext cx="4491088"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Asistencia y seguridad</a:t>
              </a:r>
            </a:p>
          </p:txBody>
        </p:sp>
        <p:sp>
          <p:nvSpPr>
            <p:cNvPr id="19" name="Right Triangle 18"/>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900" dirty="0">
                <a:solidFill>
                  <a:prstClr val="white"/>
                </a:solidFill>
                <a:latin typeface="Calibri"/>
              </a:endParaRPr>
            </a:p>
          </p:txBody>
        </p:sp>
      </p:grpSp>
    </p:spTree>
    <p:extLst>
      <p:ext uri="{BB962C8B-B14F-4D97-AF65-F5344CB8AC3E}">
        <p14:creationId xmlns:p14="http://schemas.microsoft.com/office/powerpoint/2010/main" val="202999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14745" y="1521883"/>
            <a:ext cx="2834105" cy="2012215"/>
          </a:xfrm>
          <a:prstGeom prst="rect">
            <a:avLst/>
          </a:prstGeom>
        </p:spPr>
      </p:pic>
      <p:pic>
        <p:nvPicPr>
          <p:cNvPr id="3" name="Picture 2"/>
          <p:cNvPicPr>
            <a:picLocks noChangeAspect="1"/>
          </p:cNvPicPr>
          <p:nvPr/>
        </p:nvPicPr>
        <p:blipFill>
          <a:blip r:embed="rId4"/>
          <a:stretch>
            <a:fillRect/>
          </a:stretch>
        </p:blipFill>
        <p:spPr>
          <a:xfrm>
            <a:off x="3090111" y="1398060"/>
            <a:ext cx="2578100" cy="25781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0621" y="1911680"/>
            <a:ext cx="2814746" cy="1791369"/>
          </a:xfrm>
          <a:prstGeom prst="rect">
            <a:avLst/>
          </a:prstGeom>
        </p:spPr>
      </p:pic>
      <p:sp>
        <p:nvSpPr>
          <p:cNvPr id="2" name="TextBox 1"/>
          <p:cNvSpPr txBox="1"/>
          <p:nvPr/>
        </p:nvSpPr>
        <p:spPr>
          <a:xfrm>
            <a:off x="508000" y="320843"/>
            <a:ext cx="7994316" cy="584776"/>
          </a:xfrm>
          <a:prstGeom prst="rect">
            <a:avLst/>
          </a:prstGeom>
          <a:noFill/>
        </p:spPr>
        <p:txBody>
          <a:bodyPr wrap="square" rtlCol="0">
            <a:spAutoFit/>
          </a:bodyPr>
          <a:lstStyle/>
          <a:p>
            <a:pPr algn="ctr"/>
            <a:r>
              <a:rPr lang="x-none" sz="3200" b="0" i="0" smtClean="0">
                <a:solidFill>
                  <a:srgbClr val="000000"/>
                </a:solidFill>
              </a:rPr>
              <a:t>SERVICIO</a:t>
            </a:r>
            <a:r>
              <a:rPr lang="es-ES_tradnl" sz="3200" b="0" i="0" dirty="0" smtClean="0">
                <a:solidFill>
                  <a:srgbClr val="000000"/>
                </a:solidFill>
              </a:rPr>
              <a:t>D</a:t>
            </a:r>
            <a:r>
              <a:rPr lang="x-none" sz="3200" b="0" i="0" smtClean="0">
                <a:solidFill>
                  <a:srgbClr val="000000"/>
                </a:solidFill>
              </a:rPr>
              <a:t> </a:t>
            </a:r>
            <a:r>
              <a:rPr lang="x-none" sz="3200" b="0" i="0" smtClean="0">
                <a:solidFill>
                  <a:srgbClr val="000000"/>
                </a:solidFill>
              </a:rPr>
              <a:t>DE </a:t>
            </a:r>
            <a:r>
              <a:rPr lang="es-ES_tradnl" sz="3200" dirty="0" smtClean="0">
                <a:solidFill>
                  <a:srgbClr val="000000"/>
                </a:solidFill>
              </a:rPr>
              <a:t>MARKETING </a:t>
            </a:r>
            <a:r>
              <a:rPr lang="x-none" sz="3200" b="0" i="0" smtClean="0">
                <a:solidFill>
                  <a:srgbClr val="000000"/>
                </a:solidFill>
              </a:rPr>
              <a:t>DIGITAL</a:t>
            </a:r>
            <a:endParaRPr lang="x-none" sz="3200" b="0" i="0" dirty="0" smtClean="0">
              <a:solidFill>
                <a:srgbClr val="000000"/>
              </a:solidFill>
            </a:endParaRPr>
          </a:p>
        </p:txBody>
      </p:sp>
      <p:sp>
        <p:nvSpPr>
          <p:cNvPr id="14" name="Rectangle 13"/>
          <p:cNvSpPr/>
          <p:nvPr/>
        </p:nvSpPr>
        <p:spPr>
          <a:xfrm>
            <a:off x="407049" y="3245573"/>
            <a:ext cx="2960655"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2013" lvl="1" defTabSz="914400"/>
            <a:r>
              <a:rPr lang="x-none" sz="1600" b="0" i="0" dirty="0" smtClean="0">
                <a:solidFill>
                  <a:srgbClr val="FFFFFF"/>
                </a:solidFill>
              </a:rPr>
              <a:t>DISEÑO</a:t>
            </a:r>
          </a:p>
        </p:txBody>
      </p:sp>
      <p:sp>
        <p:nvSpPr>
          <p:cNvPr id="15" name="Rectangle 14"/>
          <p:cNvSpPr/>
          <p:nvPr/>
        </p:nvSpPr>
        <p:spPr>
          <a:xfrm>
            <a:off x="5410200" y="3245573"/>
            <a:ext cx="3092116"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defTabSz="914400"/>
            <a:r>
              <a:rPr lang="x-none" sz="1600" b="0" i="0" dirty="0" smtClean="0">
                <a:solidFill>
                  <a:srgbClr val="FFFFFF"/>
                </a:solidFill>
              </a:rPr>
              <a:t>COMERCIALIZACIÓN POR INTERNET</a:t>
            </a:r>
          </a:p>
        </p:txBody>
      </p:sp>
      <p:sp>
        <p:nvSpPr>
          <p:cNvPr id="16" name="Rectangle 15"/>
          <p:cNvSpPr/>
          <p:nvPr/>
        </p:nvSpPr>
        <p:spPr>
          <a:xfrm>
            <a:off x="2819400" y="3440519"/>
            <a:ext cx="3276600"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smtClean="0">
                <a:solidFill>
                  <a:srgbClr val="FFFFFF"/>
                </a:solidFill>
              </a:rPr>
              <a:t>COMUNICACIÓN </a:t>
            </a:r>
            <a:r>
              <a:rPr lang="x-none" sz="1600" b="0" i="0" dirty="0" smtClean="0">
                <a:solidFill>
                  <a:srgbClr val="FFFFFF"/>
                </a:solidFill>
              </a:rPr>
              <a:t>SOCIAL EN REDES</a:t>
            </a:r>
          </a:p>
        </p:txBody>
      </p:sp>
    </p:spTree>
    <p:extLst>
      <p:ext uri="{BB962C8B-B14F-4D97-AF65-F5344CB8AC3E}">
        <p14:creationId xmlns:p14="http://schemas.microsoft.com/office/powerpoint/2010/main" val="86595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90110" y="-7759"/>
            <a:ext cx="2646949" cy="187933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t="1287"/>
          <a:stretch/>
        </p:blipFill>
        <p:spPr>
          <a:xfrm>
            <a:off x="3523897" y="3"/>
            <a:ext cx="2077477" cy="2050741"/>
          </a:xfrm>
          <a:prstGeom prst="rect">
            <a:avLst/>
          </a:prstGeom>
        </p:spPr>
      </p:pic>
      <p:sp>
        <p:nvSpPr>
          <p:cNvPr id="6" name="TextBox 5"/>
          <p:cNvSpPr txBox="1"/>
          <p:nvPr/>
        </p:nvSpPr>
        <p:spPr>
          <a:xfrm>
            <a:off x="147053" y="2211798"/>
            <a:ext cx="2814746" cy="2523768"/>
          </a:xfrm>
          <a:prstGeom prst="rect">
            <a:avLst/>
          </a:prstGeom>
          <a:noFill/>
        </p:spPr>
        <p:txBody>
          <a:bodyPr wrap="square" rtlCol="0">
            <a:spAutoFit/>
          </a:bodyPr>
          <a:lstStyle/>
          <a:p>
            <a:pPr marL="285750" indent="-285750">
              <a:spcAft>
                <a:spcPts val="1200"/>
              </a:spcAft>
              <a:buFont typeface="Wingdings" charset="2"/>
              <a:buChar char="ü"/>
            </a:pPr>
            <a:r>
              <a:rPr lang="x-none" sz="1500" b="0" i="0" dirty="0" smtClean="0">
                <a:solidFill>
                  <a:srgbClr val="000000"/>
                </a:solidFill>
              </a:rPr>
              <a:t>DISEÑOS WEB ADAPTATIVOS </a:t>
            </a:r>
            <a:r>
              <a:rPr lang="x-none" sz="1500" b="0" i="1" dirty="0" smtClean="0">
                <a:solidFill>
                  <a:srgbClr val="000000"/>
                </a:solidFill>
              </a:rPr>
              <a:t>PREMIUM</a:t>
            </a:r>
          </a:p>
          <a:p>
            <a:pPr marL="285750" indent="-285750">
              <a:spcAft>
                <a:spcPts val="1200"/>
              </a:spcAft>
              <a:buFont typeface="Wingdings" charset="2"/>
              <a:buChar char="ü"/>
            </a:pPr>
            <a:r>
              <a:rPr lang="x-none" sz="1500" b="0" i="0" dirty="0" smtClean="0">
                <a:solidFill>
                  <a:srgbClr val="000000"/>
                </a:solidFill>
              </a:rPr>
              <a:t>PAQUETES DE NUEVOS DISEÑOS</a:t>
            </a:r>
          </a:p>
          <a:p>
            <a:pPr>
              <a:spcAft>
                <a:spcPts val="1200"/>
              </a:spcAft>
            </a:pPr>
            <a:endParaRPr lang="en-US" sz="1700" dirty="0">
              <a:solidFill>
                <a:prstClr val="black"/>
              </a:solidFill>
              <a:latin typeface="Calibri"/>
            </a:endParaRPr>
          </a:p>
          <a:p>
            <a:pPr>
              <a:spcAft>
                <a:spcPts val="1200"/>
              </a:spcAft>
            </a:pPr>
            <a:endParaRPr lang="en-US" sz="1200" dirty="0">
              <a:solidFill>
                <a:prstClr val="black"/>
              </a:solidFill>
              <a:latin typeface="Calibri"/>
            </a:endParaRPr>
          </a:p>
          <a:p>
            <a:pPr>
              <a:spcAft>
                <a:spcPts val="1200"/>
              </a:spcAft>
            </a:pPr>
            <a:r>
              <a:rPr lang="en-US" sz="1200" dirty="0">
                <a:solidFill>
                  <a:prstClr val="black"/>
                </a:solidFill>
                <a:latin typeface="Calibri"/>
              </a:rPr>
              <a:t/>
            </a:r>
            <a:br>
              <a:rPr lang="en-US" sz="1200" dirty="0">
                <a:solidFill>
                  <a:prstClr val="black"/>
                </a:solidFill>
                <a:latin typeface="Calibri"/>
              </a:rPr>
            </a:br>
            <a:endParaRPr lang="en-US" sz="1700" dirty="0">
              <a:solidFill>
                <a:prstClr val="black"/>
              </a:solidFill>
              <a:latin typeface="Calibri"/>
            </a:endParaRPr>
          </a:p>
        </p:txBody>
      </p:sp>
      <p:sp>
        <p:nvSpPr>
          <p:cNvPr id="11" name="TextBox 10"/>
          <p:cNvSpPr txBox="1"/>
          <p:nvPr/>
        </p:nvSpPr>
        <p:spPr>
          <a:xfrm>
            <a:off x="3110881" y="2199312"/>
            <a:ext cx="3127518" cy="1846659"/>
          </a:xfrm>
          <a:prstGeom prst="rect">
            <a:avLst/>
          </a:prstGeom>
          <a:noFill/>
        </p:spPr>
        <p:txBody>
          <a:bodyPr wrap="square" rtlCol="0">
            <a:spAutoFit/>
          </a:bodyPr>
          <a:lstStyle/>
          <a:p>
            <a:pPr marL="285750" indent="-285750">
              <a:spcAft>
                <a:spcPts val="1200"/>
              </a:spcAft>
              <a:buFont typeface="Wingdings" charset="2"/>
              <a:buChar char="ü"/>
            </a:pPr>
            <a:r>
              <a:rPr lang="x-none" sz="1500" b="0" i="0" dirty="0" smtClean="0">
                <a:solidFill>
                  <a:srgbClr val="000000"/>
                </a:solidFill>
              </a:rPr>
              <a:t>ADMINISTRACIÓN DE CUENTAS EN  REDES SOCIALES </a:t>
            </a:r>
          </a:p>
          <a:p>
            <a:pPr marL="285750" indent="-285750">
              <a:spcAft>
                <a:spcPts val="1200"/>
              </a:spcAft>
              <a:buFont typeface="Wingdings" charset="2"/>
              <a:buChar char="ü"/>
            </a:pPr>
            <a:r>
              <a:rPr lang="x-none" sz="1500" b="0" i="0" dirty="0" smtClean="0">
                <a:solidFill>
                  <a:srgbClr val="000000"/>
                </a:solidFill>
              </a:rPr>
              <a:t>ADMINISTRACIÓN DE LA REPUTACIÓN DIGITAL</a:t>
            </a:r>
          </a:p>
          <a:p>
            <a:pPr marL="285750" indent="-285750">
              <a:spcAft>
                <a:spcPts val="1200"/>
              </a:spcAft>
              <a:buFont typeface="Wingdings" charset="2"/>
              <a:buChar char="ü"/>
            </a:pPr>
            <a:r>
              <a:rPr lang="x-none" sz="1500" b="0" i="0" dirty="0" smtClean="0">
                <a:solidFill>
                  <a:srgbClr val="000000"/>
                </a:solidFill>
              </a:rPr>
              <a:t>PAQUETES PARA PUBLICIDAD EN</a:t>
            </a:r>
            <a:r>
              <a:rPr lang="x-none" sz="1500" b="0" i="0" smtClean="0">
                <a:solidFill>
                  <a:srgbClr val="000000"/>
                </a:solidFill>
              </a:rPr>
              <a:t> </a:t>
            </a:r>
            <a:r>
              <a:rPr lang="es-US" sz="1500" b="0" i="0" dirty="0" smtClean="0">
                <a:solidFill>
                  <a:srgbClr val="000000"/>
                </a:solidFill>
              </a:rPr>
              <a:t/>
            </a:r>
            <a:br>
              <a:rPr lang="es-US" sz="1500" b="0" i="0" dirty="0" smtClean="0">
                <a:solidFill>
                  <a:srgbClr val="000000"/>
                </a:solidFill>
              </a:rPr>
            </a:br>
            <a:r>
              <a:rPr lang="x-none" sz="1500" b="0" i="0" smtClean="0">
                <a:solidFill>
                  <a:srgbClr val="000000"/>
                </a:solidFill>
              </a:rPr>
              <a:t>FACEBOOK</a:t>
            </a:r>
            <a:endParaRPr lang="x-none" sz="1500" b="0" i="0" dirty="0" smtClean="0">
              <a:solidFill>
                <a:srgbClr val="000000"/>
              </a:solidFill>
            </a:endParaRPr>
          </a:p>
        </p:txBody>
      </p:sp>
      <p:sp>
        <p:nvSpPr>
          <p:cNvPr id="12" name="TextBox 11"/>
          <p:cNvSpPr txBox="1"/>
          <p:nvPr/>
        </p:nvSpPr>
        <p:spPr>
          <a:xfrm>
            <a:off x="6388903" y="2116593"/>
            <a:ext cx="2708442" cy="2477601"/>
          </a:xfrm>
          <a:prstGeom prst="rect">
            <a:avLst/>
          </a:prstGeom>
          <a:noFill/>
        </p:spPr>
        <p:txBody>
          <a:bodyPr wrap="square" rtlCol="0">
            <a:spAutoFit/>
          </a:bodyPr>
          <a:lstStyle/>
          <a:p>
            <a:pPr marL="285750" indent="-285750">
              <a:spcAft>
                <a:spcPts val="1200"/>
              </a:spcAft>
              <a:buFont typeface="Wingdings" charset="2"/>
              <a:buChar char="ü"/>
            </a:pPr>
            <a:r>
              <a:rPr lang="x-none" sz="1500" b="0" i="0" dirty="0" smtClean="0">
                <a:solidFill>
                  <a:srgbClr val="000000"/>
                </a:solidFill>
              </a:rPr>
              <a:t>Búsqueda orgánica de SEO</a:t>
            </a:r>
          </a:p>
          <a:p>
            <a:pPr marL="285750" indent="-285750">
              <a:spcAft>
                <a:spcPts val="1200"/>
              </a:spcAft>
              <a:buFont typeface="Wingdings" charset="2"/>
              <a:buChar char="ü"/>
            </a:pPr>
            <a:r>
              <a:rPr lang="x-none" sz="1500" b="0" i="0" dirty="0" smtClean="0">
                <a:solidFill>
                  <a:srgbClr val="000000"/>
                </a:solidFill>
              </a:rPr>
              <a:t>GOOGLE PUBLICIDAD</a:t>
            </a:r>
          </a:p>
          <a:p>
            <a:pPr marL="285750" indent="-285750">
              <a:spcAft>
                <a:spcPts val="1200"/>
              </a:spcAft>
              <a:buFont typeface="Wingdings" charset="2"/>
              <a:buChar char="ü"/>
            </a:pPr>
            <a:r>
              <a:rPr lang="x-none" sz="1500" b="0" i="0" dirty="0" smtClean="0">
                <a:solidFill>
                  <a:srgbClr val="000000"/>
                </a:solidFill>
              </a:rPr>
              <a:t>REDACCIÓN DE CONTENIDOS</a:t>
            </a:r>
          </a:p>
          <a:p>
            <a:pPr marL="285750" indent="-285750">
              <a:spcAft>
                <a:spcPts val="1200"/>
              </a:spcAft>
              <a:buFont typeface="Wingdings" charset="2"/>
              <a:buChar char="ü"/>
            </a:pPr>
            <a:r>
              <a:rPr lang="x-none" sz="1500" dirty="0">
                <a:solidFill>
                  <a:srgbClr val="000000"/>
                </a:solidFill>
              </a:rPr>
              <a:t>WORDPRESS.ORG</a:t>
            </a:r>
          </a:p>
          <a:p>
            <a:pPr marL="285750" indent="-285750">
              <a:spcAft>
                <a:spcPts val="1200"/>
              </a:spcAft>
              <a:buFont typeface="Wingdings" charset="2"/>
              <a:buChar char="ü"/>
            </a:pPr>
            <a:r>
              <a:rPr lang="x-none" sz="1500" b="0" i="0" dirty="0" smtClean="0">
                <a:solidFill>
                  <a:srgbClr val="000000"/>
                </a:solidFill>
              </a:rPr>
              <a:t>ADMINISTRACIÓN DE LISTA </a:t>
            </a:r>
            <a:r>
              <a:rPr lang="x-none" sz="1500" b="0" i="0" smtClean="0">
                <a:solidFill>
                  <a:srgbClr val="000000"/>
                </a:solidFill>
              </a:rPr>
              <a:t>DE MIEMBROS</a:t>
            </a:r>
            <a:r>
              <a:rPr lang="es-US" sz="1500" b="0" i="0" dirty="0" smtClean="0">
                <a:solidFill>
                  <a:srgbClr val="000000"/>
                </a:solidFill>
              </a:rPr>
              <a:t> </a:t>
            </a:r>
            <a:br>
              <a:rPr lang="es-US" sz="1500" b="0" i="0" dirty="0" smtClean="0">
                <a:solidFill>
                  <a:srgbClr val="000000"/>
                </a:solidFill>
              </a:rPr>
            </a:br>
            <a:r>
              <a:rPr lang="x-none" sz="800" b="0" i="0" smtClean="0">
                <a:solidFill>
                  <a:srgbClr val="000000"/>
                </a:solidFill>
              </a:rPr>
              <a:t>(</a:t>
            </a:r>
            <a:r>
              <a:rPr lang="x-none" sz="800" b="0" i="0" dirty="0" smtClean="0">
                <a:solidFill>
                  <a:srgbClr val="000000"/>
                </a:solidFill>
              </a:rPr>
              <a:t>servicio exclusivo para clientes de sitio web)</a:t>
            </a:r>
          </a:p>
        </p:txBody>
      </p:sp>
      <p:cxnSp>
        <p:nvCxnSpPr>
          <p:cNvPr id="8" name="Straight Connector 7"/>
          <p:cNvCxnSpPr/>
          <p:nvPr/>
        </p:nvCxnSpPr>
        <p:spPr>
          <a:xfrm>
            <a:off x="2961799" y="93576"/>
            <a:ext cx="0" cy="4358110"/>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flipH="1">
            <a:off x="6153534" y="93576"/>
            <a:ext cx="8022" cy="4358110"/>
          </a:xfrm>
          <a:prstGeom prst="line">
            <a:avLst/>
          </a:prstGeom>
        </p:spPr>
        <p:style>
          <a:lnRef idx="1">
            <a:schemeClr val="accent5"/>
          </a:lnRef>
          <a:fillRef idx="0">
            <a:schemeClr val="accent5"/>
          </a:fillRef>
          <a:effectRef idx="0">
            <a:schemeClr val="accent5"/>
          </a:effectRef>
          <a:fontRef idx="minor">
            <a:schemeClr val="tx1"/>
          </a:fontRef>
        </p:style>
      </p:cxnSp>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7053" y="-7759"/>
            <a:ext cx="2814746" cy="1791369"/>
          </a:xfrm>
          <a:prstGeom prst="rect">
            <a:avLst/>
          </a:prstGeom>
        </p:spPr>
      </p:pic>
      <p:sp>
        <p:nvSpPr>
          <p:cNvPr id="19" name="Rectangle 18"/>
          <p:cNvSpPr/>
          <p:nvPr/>
        </p:nvSpPr>
        <p:spPr>
          <a:xfrm>
            <a:off x="6" y="1443386"/>
            <a:ext cx="2960655" cy="493296"/>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2013" lvl="1" defTabSz="914400"/>
            <a:r>
              <a:rPr lang="x-none" sz="1600" b="0" i="0" dirty="0" smtClean="0">
                <a:solidFill>
                  <a:srgbClr val="FFFFFF"/>
                </a:solidFill>
              </a:rPr>
              <a:t>DISEÑO</a:t>
            </a:r>
          </a:p>
        </p:txBody>
      </p:sp>
      <p:sp>
        <p:nvSpPr>
          <p:cNvPr id="22" name="Rectangle 21"/>
          <p:cNvSpPr/>
          <p:nvPr/>
        </p:nvSpPr>
        <p:spPr>
          <a:xfrm>
            <a:off x="2961799" y="1443386"/>
            <a:ext cx="3276600" cy="493296"/>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REDES SOCIALES</a:t>
            </a:r>
          </a:p>
        </p:txBody>
      </p:sp>
      <p:sp>
        <p:nvSpPr>
          <p:cNvPr id="23" name="Rectangle 22"/>
          <p:cNvSpPr/>
          <p:nvPr/>
        </p:nvSpPr>
        <p:spPr>
          <a:xfrm>
            <a:off x="6161559" y="1443386"/>
            <a:ext cx="2960655" cy="493296"/>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lgn="ctr" defTabSz="914400"/>
            <a:r>
              <a:rPr lang="x-none" sz="1600" b="0" i="0" dirty="0" smtClean="0">
                <a:solidFill>
                  <a:srgbClr val="FFFFFF"/>
                </a:solidFill>
              </a:rPr>
              <a:t>COMERCIALIZACIÓN POR INTERNET</a:t>
            </a:r>
          </a:p>
        </p:txBody>
      </p:sp>
      <p:sp>
        <p:nvSpPr>
          <p:cNvPr id="15" name="Rectangle 14"/>
          <p:cNvSpPr/>
          <p:nvPr/>
        </p:nvSpPr>
        <p:spPr>
          <a:xfrm>
            <a:off x="1144" y="4650204"/>
            <a:ext cx="9142856" cy="493296"/>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0" i="0" dirty="0" smtClean="0">
                <a:solidFill>
                  <a:srgbClr val="FFFFFF"/>
                </a:solidFill>
              </a:rPr>
              <a:t>PRECIOS DE LOS PRODUCTOS, GANANCIAS DE BV </a:t>
            </a:r>
            <a:r>
              <a:rPr lang="x-none" sz="1400" b="0" i="0" smtClean="0">
                <a:solidFill>
                  <a:srgbClr val="FFFFFF"/>
                </a:solidFill>
              </a:rPr>
              <a:t>Y </a:t>
            </a:r>
            <a:r>
              <a:rPr lang="es-US" sz="1400" b="0" i="0" dirty="0" smtClean="0">
                <a:solidFill>
                  <a:srgbClr val="FFFFFF"/>
                </a:solidFill>
              </a:rPr>
              <a:t>DE</a:t>
            </a:r>
            <a:r>
              <a:rPr lang="x-none" sz="1400" b="0" i="0" smtClean="0">
                <a:solidFill>
                  <a:srgbClr val="FFFFFF"/>
                </a:solidFill>
              </a:rPr>
              <a:t> </a:t>
            </a:r>
            <a:r>
              <a:rPr lang="x-none" sz="1400" b="0" i="0" dirty="0" smtClean="0">
                <a:solidFill>
                  <a:srgbClr val="FFFFFF"/>
                </a:solidFill>
              </a:rPr>
              <a:t>VENTAS AL POR MENOR: WWW.MAWC411.COM/SUPPORT.HTML</a:t>
            </a:r>
          </a:p>
        </p:txBody>
      </p:sp>
      <p:sp>
        <p:nvSpPr>
          <p:cNvPr id="2" name="Rectangle 1"/>
          <p:cNvSpPr/>
          <p:nvPr/>
        </p:nvSpPr>
        <p:spPr>
          <a:xfrm>
            <a:off x="1145" y="4438924"/>
            <a:ext cx="2959510" cy="246221"/>
          </a:xfrm>
          <a:prstGeom prst="rect">
            <a:avLst/>
          </a:prstGeom>
        </p:spPr>
        <p:txBody>
          <a:bodyPr wrap="square">
            <a:spAutoFit/>
          </a:bodyPr>
          <a:lstStyle/>
          <a:p>
            <a:pPr algn="ctr">
              <a:spcAft>
                <a:spcPts val="1200"/>
              </a:spcAft>
            </a:pPr>
            <a:r>
              <a:rPr lang="x-none" sz="1000" b="0" i="0" dirty="0" smtClean="0">
                <a:solidFill>
                  <a:srgbClr val="000000"/>
                </a:solidFill>
              </a:rPr>
              <a:t>*Recurso disponible para clientes de sitio web </a:t>
            </a:r>
          </a:p>
        </p:txBody>
      </p:sp>
      <p:sp>
        <p:nvSpPr>
          <p:cNvPr id="16" name="Rectangle 15"/>
          <p:cNvSpPr/>
          <p:nvPr/>
        </p:nvSpPr>
        <p:spPr>
          <a:xfrm>
            <a:off x="2961799" y="4446957"/>
            <a:ext cx="3108592" cy="400110"/>
          </a:xfrm>
          <a:prstGeom prst="rect">
            <a:avLst/>
          </a:prstGeom>
        </p:spPr>
        <p:txBody>
          <a:bodyPr wrap="square">
            <a:spAutoFit/>
          </a:bodyPr>
          <a:lstStyle/>
          <a:p>
            <a:pPr algn="ctr">
              <a:spcAft>
                <a:spcPts val="1200"/>
              </a:spcAft>
            </a:pPr>
            <a:r>
              <a:rPr lang="x-none" sz="1000" b="0" i="0" dirty="0" smtClean="0">
                <a:solidFill>
                  <a:srgbClr val="000000"/>
                </a:solidFill>
              </a:rPr>
              <a:t>*Disponible para clientes  y no clientes de sitios web</a:t>
            </a:r>
          </a:p>
        </p:txBody>
      </p:sp>
      <p:sp>
        <p:nvSpPr>
          <p:cNvPr id="20" name="Rectangle 19"/>
          <p:cNvSpPr/>
          <p:nvPr/>
        </p:nvSpPr>
        <p:spPr>
          <a:xfrm>
            <a:off x="5975116" y="4441372"/>
            <a:ext cx="3108592" cy="400110"/>
          </a:xfrm>
          <a:prstGeom prst="rect">
            <a:avLst/>
          </a:prstGeom>
        </p:spPr>
        <p:txBody>
          <a:bodyPr wrap="square">
            <a:spAutoFit/>
          </a:bodyPr>
          <a:lstStyle/>
          <a:p>
            <a:pPr algn="ctr">
              <a:spcAft>
                <a:spcPts val="1200"/>
              </a:spcAft>
            </a:pPr>
            <a:r>
              <a:rPr lang="x-none" sz="1000" b="0" i="0" dirty="0" smtClean="0">
                <a:solidFill>
                  <a:srgbClr val="000000"/>
                </a:solidFill>
              </a:rPr>
              <a:t>*Disponibles para clientes y no clientes de sitios web</a:t>
            </a:r>
          </a:p>
        </p:txBody>
      </p:sp>
    </p:spTree>
    <p:extLst>
      <p:ext uri="{BB962C8B-B14F-4D97-AF65-F5344CB8AC3E}">
        <p14:creationId xmlns:p14="http://schemas.microsoft.com/office/powerpoint/2010/main" val="14096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Pentagon 7"/>
          <p:cNvSpPr/>
          <p:nvPr/>
        </p:nvSpPr>
        <p:spPr>
          <a:xfrm flipH="1">
            <a:off x="1219200" y="2876550"/>
            <a:ext cx="3200400" cy="838200"/>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cap="all" dirty="0" smtClean="0">
                <a:solidFill>
                  <a:srgbClr val="FFFFFF"/>
                </a:solidFill>
              </a:rPr>
              <a:t>BV</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7500" r="20278"/>
          <a:stretch/>
        </p:blipFill>
        <p:spPr>
          <a:xfrm>
            <a:off x="4368800" y="0"/>
            <a:ext cx="4775200" cy="5143500"/>
          </a:xfrm>
          <a:prstGeom prst="rect">
            <a:avLst/>
          </a:prstGeom>
          <a:effectLst>
            <a:innerShdw blurRad="63500" dist="50800" dir="10800000">
              <a:prstClr val="black">
                <a:alpha val="50000"/>
              </a:prstClr>
            </a:innerShdw>
          </a:effectLst>
        </p:spPr>
      </p:pic>
      <p:sp>
        <p:nvSpPr>
          <p:cNvPr id="7" name="Pentagon 6"/>
          <p:cNvSpPr/>
          <p:nvPr/>
        </p:nvSpPr>
        <p:spPr>
          <a:xfrm>
            <a:off x="0" y="18859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cap="all" dirty="0" smtClean="0">
                <a:solidFill>
                  <a:srgbClr val="FFFFFF"/>
                </a:solidFill>
              </a:rPr>
              <a:t>Ganancias por ventas al por menor</a:t>
            </a:r>
          </a:p>
        </p:txBody>
      </p:sp>
      <p:sp>
        <p:nvSpPr>
          <p:cNvPr id="9" name="Pentagon 8"/>
          <p:cNvSpPr/>
          <p:nvPr/>
        </p:nvSpPr>
        <p:spPr>
          <a:xfrm>
            <a:off x="0" y="38671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cap="all" dirty="0" smtClean="0">
                <a:solidFill>
                  <a:srgbClr val="FFFFFF"/>
                </a:solidFill>
              </a:rPr>
              <a:t>Potencial de crecimiento</a:t>
            </a:r>
          </a:p>
        </p:txBody>
      </p:sp>
      <p:sp>
        <p:nvSpPr>
          <p:cNvPr id="10" name="Rectangle 9"/>
          <p:cNvSpPr/>
          <p:nvPr/>
        </p:nvSpPr>
        <p:spPr>
          <a:xfrm>
            <a:off x="609726" y="597755"/>
            <a:ext cx="3127178" cy="1200329"/>
          </a:xfrm>
          <a:prstGeom prst="rect">
            <a:avLst/>
          </a:prstGeom>
        </p:spPr>
        <p:txBody>
          <a:bodyPr wrap="square">
            <a:spAutoFit/>
          </a:bodyPr>
          <a:lstStyle/>
          <a:p>
            <a:pPr algn="ctr" defTabSz="914400"/>
            <a:r>
              <a:rPr lang="x-none" sz="2400" b="1" i="0" cap="all" dirty="0" smtClean="0">
                <a:solidFill>
                  <a:srgbClr val="FFFFFF"/>
                </a:solidFill>
              </a:rPr>
              <a:t>Vamos </a:t>
            </a:r>
            <a:r>
              <a:rPr lang="x-none" sz="2400" b="1" i="0" cap="all" smtClean="0">
                <a:solidFill>
                  <a:srgbClr val="FFFFFF"/>
                </a:solidFill>
              </a:rPr>
              <a:t>a echar</a:t>
            </a:r>
            <a:r>
              <a:rPr lang="es-US" sz="2400" b="1" i="0" cap="all" dirty="0" smtClean="0">
                <a:solidFill>
                  <a:srgbClr val="FFFFFF"/>
                </a:solidFill>
              </a:rPr>
              <a:t>LE</a:t>
            </a:r>
            <a:r>
              <a:rPr lang="x-none" sz="2400" b="1" i="0" cap="all" smtClean="0">
                <a:solidFill>
                  <a:srgbClr val="FFFFFF"/>
                </a:solidFill>
              </a:rPr>
              <a:t> </a:t>
            </a:r>
            <a:r>
              <a:rPr lang="x-none" sz="2400" b="1" i="0" cap="all" dirty="0" smtClean="0">
                <a:solidFill>
                  <a:srgbClr val="FFFFFF"/>
                </a:solidFill>
              </a:rPr>
              <a:t>un vistazo al potencial de ingresos</a:t>
            </a:r>
          </a:p>
        </p:txBody>
      </p:sp>
    </p:spTree>
    <p:extLst>
      <p:ext uri="{BB962C8B-B14F-4D97-AF65-F5344CB8AC3E}">
        <p14:creationId xmlns:p14="http://schemas.microsoft.com/office/powerpoint/2010/main" val="100610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flipH="1">
            <a:off x="-5379" y="-4"/>
            <a:ext cx="4424976" cy="51435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1400" b="0" i="0" dirty="0" smtClean="0">
                <a:solidFill>
                  <a:srgbClr val="FFFFFF"/>
                </a:solidFill>
              </a:rPr>
              <a:t>LAS METAS A CORTO PLAZO SE PUEDEN ALCANZAR CON</a:t>
            </a:r>
            <a:r>
              <a:rPr lang="en" sz="1800" dirty="0" smtClean="0"/>
              <a:t/>
            </a:r>
            <a:br>
              <a:rPr lang="en" sz="1800" dirty="0" smtClean="0"/>
            </a:br>
            <a:r>
              <a:rPr lang="x-none" sz="1600" b="1" i="0" smtClean="0">
                <a:solidFill>
                  <a:srgbClr val="FFFFFF"/>
                </a:solidFill>
              </a:rPr>
              <a:t>LAS GANANCIAS POR VENTAS AL POR MENOR</a:t>
            </a:r>
            <a:r>
              <a:rPr lang="x-none" sz="1600" b="0" i="0" smtClean="0">
                <a:solidFill>
                  <a:srgbClr val="FFFFFF"/>
                </a:solidFill>
              </a:rPr>
              <a:t> </a:t>
            </a:r>
            <a:endParaRPr lang="x-none" sz="1800" b="0" i="0" dirty="0" smtClean="0">
              <a:solidFill>
                <a:srgbClr val="FFFFFF"/>
              </a:solidFill>
            </a:endParaRPr>
          </a:p>
          <a:p>
            <a:endParaRPr lang="en-US" sz="1400" dirty="0">
              <a:solidFill>
                <a:prstClr val="white"/>
              </a:solidFill>
              <a:latin typeface="Calibri"/>
            </a:endParaRPr>
          </a:p>
          <a:p>
            <a:r>
              <a:rPr lang="x-none" sz="1200" b="1" i="0" dirty="0" smtClean="0">
                <a:solidFill>
                  <a:srgbClr val="FFFFFF"/>
                </a:solidFill>
              </a:rPr>
              <a:t>PROMEDIO DE GANANCIAS POR VENTAS AL POR MENOR:</a:t>
            </a:r>
          </a:p>
          <a:p>
            <a:r>
              <a:rPr lang="x-none" sz="1200" b="0" i="0" dirty="0" smtClean="0">
                <a:solidFill>
                  <a:srgbClr val="FFFFFF"/>
                </a:solidFill>
              </a:rPr>
              <a:t>EE. UU., MÉXICO, CANADÁ, AUSTRALIA: $1,000 </a:t>
            </a:r>
          </a:p>
          <a:p>
            <a:r>
              <a:rPr lang="x-none" sz="1200" b="0" i="0" dirty="0" smtClean="0">
                <a:solidFill>
                  <a:srgbClr val="FFFFFF"/>
                </a:solidFill>
              </a:rPr>
              <a:t>REINO UNIDO: £700 </a:t>
            </a:r>
          </a:p>
          <a:p>
            <a:r>
              <a:rPr lang="x-none" sz="1200" b="0" i="0" dirty="0" smtClean="0">
                <a:solidFill>
                  <a:srgbClr val="FFFFFF"/>
                </a:solidFill>
              </a:rPr>
              <a:t>HONG KONG: HK$7,700 </a:t>
            </a:r>
          </a:p>
          <a:p>
            <a:r>
              <a:rPr lang="x-none" sz="1200" b="0" i="0" dirty="0" smtClean="0">
                <a:solidFill>
                  <a:srgbClr val="FFFFFF"/>
                </a:solidFill>
              </a:rPr>
              <a:t>TAIWÁN: NT $32,000 </a:t>
            </a:r>
          </a:p>
          <a:p>
            <a:r>
              <a:rPr lang="x-none" sz="1200" b="0" i="0" dirty="0" smtClean="0">
                <a:solidFill>
                  <a:srgbClr val="FFFFFF"/>
                </a:solidFill>
              </a:rPr>
              <a:t>ESPAÑA: €800 </a:t>
            </a:r>
          </a:p>
          <a:p>
            <a:endParaRPr lang="en-US" sz="1200" dirty="0">
              <a:solidFill>
                <a:prstClr val="white"/>
              </a:solidFill>
              <a:latin typeface="Calibri"/>
            </a:endParaRPr>
          </a:p>
          <a:p>
            <a:r>
              <a:rPr lang="x-none" sz="1200" b="0" i="0" dirty="0" smtClean="0">
                <a:solidFill>
                  <a:srgbClr val="FFFFFF"/>
                </a:solidFill>
              </a:rPr>
              <a:t>Divida el costo de su meta a corto plazo entre el promedio de ganancias por ventas al por menor para deteminar cuántos sitios web debe vender para alcanzarla.</a:t>
            </a:r>
          </a:p>
          <a:p>
            <a:endParaRPr lang="en-US" sz="1200" dirty="0">
              <a:solidFill>
                <a:prstClr val="white"/>
              </a:solidFill>
              <a:latin typeface="Calibri"/>
            </a:endParaRPr>
          </a:p>
          <a:p>
            <a:r>
              <a:rPr lang="x-none" sz="1200" b="0" i="0" dirty="0" smtClean="0">
                <a:solidFill>
                  <a:srgbClr val="FFFFFF"/>
                </a:solidFill>
              </a:rPr>
              <a:t>Por ejemplo: </a:t>
            </a:r>
            <a:r>
              <a:rPr lang="en" sz="1200" dirty="0" smtClean="0"/>
              <a:t/>
            </a:r>
            <a:br>
              <a:rPr lang="en" sz="1200" dirty="0" smtClean="0"/>
            </a:br>
            <a:r>
              <a:rPr lang="x-none" sz="1200" b="0" i="0" dirty="0" smtClean="0">
                <a:solidFill>
                  <a:srgbClr val="FFFFFF"/>
                </a:solidFill>
              </a:rPr>
              <a:t>Un WCO de Estados Unidos adeuda </a:t>
            </a:r>
            <a:r>
              <a:rPr lang="x-none" sz="1200" b="0" i="0" smtClean="0">
                <a:solidFill>
                  <a:srgbClr val="FFFFFF"/>
                </a:solidFill>
              </a:rPr>
              <a:t>$5,000.00</a:t>
            </a:r>
            <a:r>
              <a:rPr lang="es-US" sz="1200" b="0" i="0" dirty="0" smtClean="0">
                <a:solidFill>
                  <a:srgbClr val="FFFFFF"/>
                </a:solidFill>
              </a:rPr>
              <a:t>,</a:t>
            </a:r>
            <a:r>
              <a:rPr lang="es-US" sz="1200" dirty="0">
                <a:solidFill>
                  <a:srgbClr val="FFFFFF"/>
                </a:solidFill>
              </a:rPr>
              <a:t> </a:t>
            </a:r>
            <a:r>
              <a:rPr lang="x-none" sz="1200" b="0" i="0" smtClean="0">
                <a:solidFill>
                  <a:srgbClr val="FFFFFF"/>
                </a:solidFill>
              </a:rPr>
              <a:t>que </a:t>
            </a:r>
            <a:r>
              <a:rPr lang="x-none" sz="1200" b="0" i="0" dirty="0" smtClean="0">
                <a:solidFill>
                  <a:srgbClr val="FFFFFF"/>
                </a:solidFill>
              </a:rPr>
              <a:t>divididos entre $1,000.00 equivale a 5. Por lo tanto, con solo vender 5 sitios web podría lograr la meta </a:t>
            </a:r>
            <a:r>
              <a:rPr lang="x-none" sz="1200" b="0" i="0" smtClean="0">
                <a:solidFill>
                  <a:srgbClr val="FFFFFF"/>
                </a:solidFill>
              </a:rPr>
              <a:t>inicial de</a:t>
            </a:r>
            <a:r>
              <a:rPr lang="es-US" sz="1200" b="0" i="0" dirty="0" smtClean="0">
                <a:solidFill>
                  <a:srgbClr val="FFFFFF"/>
                </a:solidFill>
              </a:rPr>
              <a:t> USD </a:t>
            </a:r>
            <a:r>
              <a:rPr lang="x-none" sz="1200" b="0" i="0" smtClean="0">
                <a:solidFill>
                  <a:srgbClr val="FFFFFF"/>
                </a:solidFill>
              </a:rPr>
              <a:t>5</a:t>
            </a:r>
            <a:r>
              <a:rPr lang="es-US" sz="1200" b="0" i="0" dirty="0" smtClean="0">
                <a:solidFill>
                  <a:srgbClr val="FFFFFF"/>
                </a:solidFill>
              </a:rPr>
              <a:t>,000.</a:t>
            </a:r>
            <a:endParaRPr lang="x-none" sz="1200" b="0" i="0" dirty="0" smtClean="0">
              <a:solidFill>
                <a:srgbClr val="FFFF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89" y="68168"/>
            <a:ext cx="5010575" cy="4704367"/>
          </a:xfrm>
          <a:prstGeom prst="rect">
            <a:avLst/>
          </a:prstGeom>
        </p:spPr>
      </p:pic>
    </p:spTree>
    <p:extLst>
      <p:ext uri="{BB962C8B-B14F-4D97-AF65-F5344CB8AC3E}">
        <p14:creationId xmlns:p14="http://schemas.microsoft.com/office/powerpoint/2010/main" val="81559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10985430"/>
              </p:ext>
            </p:extLst>
          </p:nvPr>
        </p:nvGraphicFramePr>
        <p:xfrm>
          <a:off x="0" y="895352"/>
          <a:ext cx="9144000" cy="4320054"/>
        </p:xfrm>
        <a:graphic>
          <a:graphicData uri="http://schemas.openxmlformats.org/drawingml/2006/table">
            <a:tbl>
              <a:tblPr firstRow="1" bandRow="1">
                <a:tableStyleId>{5C22544A-7EE6-4342-B048-85BDC9FD1C3A}</a:tableStyleId>
              </a:tblPr>
              <a:tblGrid>
                <a:gridCol w="4572000"/>
                <a:gridCol w="4572000"/>
              </a:tblGrid>
              <a:tr h="2326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txBody>
                  <a:tcPr>
                    <a:blipFill dpi="0" rotWithShape="1">
                      <a:blip r:embed="rId3"/>
                      <a:srcRect/>
                      <a:stretch>
                        <a:fillRect t="-20000" b="-3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txBody>
                  <a:tcPr>
                    <a:blipFill dpi="0" rotWithShape="1">
                      <a:blip r:embed="rId4">
                        <a:extLst>
                          <a:ext uri="{28A0092B-C50C-407E-A947-70E740481C1C}">
                            <a14:useLocalDpi xmlns:a14="http://schemas.microsoft.com/office/drawing/2010/main" val="0"/>
                          </a:ext>
                        </a:extLst>
                      </a:blip>
                      <a:srcRect/>
                      <a:stretch>
                        <a:fillRect b="-30000"/>
                      </a:stretch>
                    </a:blipFill>
                  </a:tcPr>
                </a:tc>
              </a:tr>
              <a:tr h="4449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0" i="0" dirty="0" smtClean="0">
                          <a:solidFill>
                            <a:srgbClr val="000000"/>
                          </a:solidFill>
                        </a:rPr>
                        <a:t>Cubrir los gastos anuales por viajes </a:t>
                      </a: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0" i="0" dirty="0" smtClean="0">
                          <a:solidFill>
                            <a:srgbClr val="171717"/>
                          </a:solidFill>
                        </a:rPr>
                        <a:t>Vacaciones familiares</a:t>
                      </a:r>
                    </a:p>
                  </a:txBody>
                  <a:tcPr>
                    <a:solidFill>
                      <a:schemeClr val="tx2">
                        <a:lumMod val="20000"/>
                        <a:lumOff val="80000"/>
                      </a:schemeClr>
                    </a:solidFill>
                  </a:tcPr>
                </a:tc>
              </a:tr>
              <a:tr h="3930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0" i="0" dirty="0" smtClean="0">
                          <a:solidFill>
                            <a:srgbClr val="000000"/>
                          </a:solidFill>
                        </a:rPr>
                        <a:t>Poner su negocio en un saldo positivo</a:t>
                      </a:r>
                    </a:p>
                  </a:txBody>
                  <a:tcPr>
                    <a:solidFill>
                      <a:schemeClr val="accent3">
                        <a:lumMod val="40000"/>
                        <a:lumOff val="60000"/>
                      </a:schemeClr>
                    </a:solidFill>
                  </a:tcPr>
                </a:tc>
                <a:tc>
                  <a:txBody>
                    <a:bodyPr/>
                    <a:lstStyle/>
                    <a:p>
                      <a:pPr algn="ctr">
                        <a:buClrTx/>
                        <a:buFont typeface="Arial"/>
                        <a:buNone/>
                      </a:pPr>
                      <a:r>
                        <a:rPr lang="x-none" sz="1800" b="0" i="0" dirty="0" smtClean="0">
                          <a:solidFill>
                            <a:srgbClr val="171717"/>
                          </a:solidFill>
                        </a:rPr>
                        <a:t>Liquidar deudas de tarjetas de crédito</a:t>
                      </a:r>
                    </a:p>
                  </a:txBody>
                  <a:tcPr>
                    <a:solidFill>
                      <a:schemeClr val="accent1">
                        <a:lumMod val="60000"/>
                        <a:lumOff val="40000"/>
                      </a:schemeClr>
                    </a:solidFill>
                  </a:tcPr>
                </a:tc>
              </a:tr>
              <a:tr h="393004">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0" i="0" dirty="0" smtClean="0">
                          <a:solidFill>
                            <a:srgbClr val="000000"/>
                          </a:solidFill>
                        </a:rPr>
                        <a:t>Ayudar a un candidato a ganar el dinero que necesita para empezar su negocio</a:t>
                      </a:r>
                    </a:p>
                    <a:p>
                      <a:pPr algn="ctr"/>
                      <a:endParaRPr lang="en-US" sz="1800" dirty="0"/>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0" i="0" dirty="0" smtClean="0">
                          <a:solidFill>
                            <a:srgbClr val="171717"/>
                          </a:solidFill>
                        </a:rPr>
                        <a:t>Compras navideñas</a:t>
                      </a:r>
                    </a:p>
                  </a:txBody>
                  <a:tcPr>
                    <a:solidFill>
                      <a:schemeClr val="tx2">
                        <a:lumMod val="20000"/>
                        <a:lumOff val="80000"/>
                      </a:schemeClr>
                    </a:solidFill>
                  </a:tcPr>
                </a:tc>
              </a:tr>
              <a:tr h="365760">
                <a:tc vMerge="1">
                  <a:txBody>
                    <a:bodyPr/>
                    <a:lstStyle/>
                    <a:p>
                      <a:pPr algn="ctr"/>
                      <a:endParaRPr lang="en-US" dirty="0"/>
                    </a:p>
                  </a:txBody>
                  <a:tcPr/>
                </a:tc>
                <a:tc>
                  <a:txBody>
                    <a:bodyPr/>
                    <a:lstStyle/>
                    <a:p>
                      <a:pPr algn="ctr">
                        <a:buClrTx/>
                        <a:buFont typeface="Arial"/>
                        <a:buNone/>
                      </a:pPr>
                      <a:r>
                        <a:rPr lang="x-none" sz="1800" b="0" i="0" dirty="0" smtClean="0">
                          <a:solidFill>
                            <a:srgbClr val="171717"/>
                          </a:solidFill>
                        </a:rPr>
                        <a:t>Actividades extracurriculares</a:t>
                      </a:r>
                    </a:p>
                  </a:txBody>
                  <a:tcPr>
                    <a:solidFill>
                      <a:schemeClr val="accent1">
                        <a:lumMod val="60000"/>
                        <a:lumOff val="40000"/>
                      </a:schemeClr>
                    </a:solidFill>
                  </a:tcPr>
                </a:tc>
              </a:tr>
              <a:tr h="396707">
                <a:tc vMerge="1">
                  <a:txBody>
                    <a:bodyPr/>
                    <a:lstStyle/>
                    <a:p>
                      <a:pPr algn="ctr"/>
                      <a:endParaRPr lang="en-US" dirty="0"/>
                    </a:p>
                  </a:txBody>
                  <a:tcPr/>
                </a:tc>
                <a:tc>
                  <a:txBody>
                    <a:bodyPr/>
                    <a:lstStyle/>
                    <a:p>
                      <a:pPr algn="ctr">
                        <a:buClrTx/>
                        <a:buFont typeface="Arial"/>
                        <a:buNone/>
                      </a:pPr>
                      <a:r>
                        <a:rPr lang="x-none" sz="1800" b="0" i="0" dirty="0" smtClean="0">
                          <a:solidFill>
                            <a:srgbClr val="171717"/>
                          </a:solidFill>
                        </a:rPr>
                        <a:t>Comprar un nuevo antojo</a:t>
                      </a:r>
                    </a:p>
                  </a:txBody>
                  <a:tcPr>
                    <a:solidFill>
                      <a:schemeClr val="tx2">
                        <a:lumMod val="20000"/>
                        <a:lumOff val="80000"/>
                      </a:schemeClr>
                    </a:solidFill>
                  </a:tcPr>
                </a:tc>
              </a:tr>
            </a:tbl>
          </a:graphicData>
        </a:graphic>
      </p:graphicFrame>
      <p:sp>
        <p:nvSpPr>
          <p:cNvPr id="5" name="Rectangle 4"/>
          <p:cNvSpPr/>
          <p:nvPr/>
        </p:nvSpPr>
        <p:spPr>
          <a:xfrm>
            <a:off x="4607183" y="2495557"/>
            <a:ext cx="4648199" cy="461665"/>
          </a:xfrm>
          <a:prstGeom prst="rect">
            <a:avLst/>
          </a:prstGeom>
          <a:solidFill>
            <a:srgbClr val="0070C0"/>
          </a:solidFill>
        </p:spPr>
        <p:txBody>
          <a:bodyPr wrap="square">
            <a:spAutoFit/>
          </a:bodyPr>
          <a:lstStyle/>
          <a:p>
            <a:pPr algn="ctr" defTabSz="914400">
              <a:defRPr/>
            </a:pPr>
            <a:r>
              <a:rPr lang="x-none" sz="2400" b="1" i="0" cap="all" dirty="0" smtClean="0">
                <a:solidFill>
                  <a:srgbClr val="FFFFFF"/>
                </a:solidFill>
              </a:rPr>
              <a:t>Metas personales o familiares</a:t>
            </a:r>
          </a:p>
        </p:txBody>
      </p:sp>
      <p:sp>
        <p:nvSpPr>
          <p:cNvPr id="6" name="Rectangle 5"/>
          <p:cNvSpPr/>
          <p:nvPr/>
        </p:nvSpPr>
        <p:spPr>
          <a:xfrm>
            <a:off x="-76200" y="2495557"/>
            <a:ext cx="4683369" cy="461665"/>
          </a:xfrm>
          <a:prstGeom prst="rect">
            <a:avLst/>
          </a:prstGeom>
          <a:solidFill>
            <a:srgbClr val="92D050"/>
          </a:solidFill>
        </p:spPr>
        <p:txBody>
          <a:bodyPr wrap="square">
            <a:spAutoFit/>
          </a:bodyPr>
          <a:lstStyle/>
          <a:p>
            <a:pPr algn="ctr" defTabSz="914400">
              <a:defRPr/>
            </a:pPr>
            <a:r>
              <a:rPr lang="x-none" sz="2400" b="1" i="0" cap="all" dirty="0" smtClean="0">
                <a:solidFill>
                  <a:srgbClr val="171717"/>
                </a:solidFill>
              </a:rPr>
              <a:t>Metas de Negocios</a:t>
            </a:r>
          </a:p>
        </p:txBody>
      </p:sp>
      <p:sp>
        <p:nvSpPr>
          <p:cNvPr id="2" name="Rectangle 1"/>
          <p:cNvSpPr/>
          <p:nvPr/>
        </p:nvSpPr>
        <p:spPr>
          <a:xfrm>
            <a:off x="1219200" y="239095"/>
            <a:ext cx="6705600" cy="338554"/>
          </a:xfrm>
          <a:prstGeom prst="rect">
            <a:avLst/>
          </a:prstGeom>
        </p:spPr>
        <p:txBody>
          <a:bodyPr wrap="square">
            <a:spAutoFit/>
          </a:bodyPr>
          <a:lstStyle/>
          <a:p>
            <a:pPr algn="ctr" defTabSz="914400"/>
            <a:r>
              <a:rPr lang="x-none" sz="1600" b="1" i="0" cap="all" dirty="0" smtClean="0">
                <a:solidFill>
                  <a:srgbClr val="FFFFFF"/>
                </a:solidFill>
              </a:rPr>
              <a:t>Piense en las diferentes metas de costos fijos que usted tiene:</a:t>
            </a:r>
          </a:p>
        </p:txBody>
      </p:sp>
    </p:spTree>
    <p:extLst>
      <p:ext uri="{BB962C8B-B14F-4D97-AF65-F5344CB8AC3E}">
        <p14:creationId xmlns:p14="http://schemas.microsoft.com/office/powerpoint/2010/main" val="373783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245" t="168" r="504"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chemeClr val="accent5">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Cada cliente activo </a:t>
              </a:r>
            </a:p>
            <a:p>
              <a:pPr algn="ctr" defTabSz="914400"/>
              <a:r>
                <a:rPr lang="x-none" sz="1800" b="1" i="0" cap="all" dirty="0" smtClean="0">
                  <a:solidFill>
                    <a:srgbClr val="FFFFFF"/>
                  </a:solidFill>
                </a:rPr>
                <a:t>genera </a:t>
              </a:r>
            </a:p>
            <a:p>
              <a:pPr algn="ctr" defTabSz="914400"/>
              <a:r>
                <a:rPr lang="x-none" sz="1800" b="1" i="0" cap="all" dirty="0" smtClean="0">
                  <a:solidFill>
                    <a:srgbClr val="FFFFFF"/>
                  </a:solidFill>
                </a:rPr>
                <a:t>30 BV por mes</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5004" t="926" r="25004" b="-1484"/>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Cada sitio web vendido </a:t>
              </a:r>
            </a:p>
            <a:p>
              <a:pPr algn="ctr" defTabSz="914400"/>
              <a:r>
                <a:rPr lang="x-none" sz="1800" b="1" i="0" cap="all" dirty="0" smtClean="0">
                  <a:solidFill>
                    <a:srgbClr val="FFFFFF"/>
                  </a:solidFill>
                </a:rPr>
                <a:t>genera 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1800" dirty="0" smtClean="0"/>
                <a:t/>
              </a:r>
              <a:br>
                <a:rPr lang="en" sz="1800" dirty="0" smtClean="0"/>
              </a:br>
              <a:r>
                <a:rPr lang="x-none" sz="1800" b="1" i="0" cap="all" dirty="0" smtClean="0">
                  <a:solidFill>
                    <a:srgbClr val="FFFFFF"/>
                  </a:solidFill>
                </a:rPr>
                <a:t>LOS PRODUCTOS </a:t>
              </a:r>
              <a:r>
                <a:rPr lang="x-none" sz="1800" b="1" i="0" cap="all" smtClean="0">
                  <a:solidFill>
                    <a:srgbClr val="FFFFFF"/>
                  </a:solidFill>
                </a:rPr>
                <a:t>DE </a:t>
              </a:r>
              <a:r>
                <a:rPr lang="es-ES_tradnl" sz="1800" b="1" i="0" cap="all" dirty="0" smtClean="0">
                  <a:solidFill>
                    <a:srgbClr val="FFFFFF"/>
                  </a:solidFill>
                </a:rPr>
                <a:t>marketing </a:t>
              </a:r>
              <a:r>
                <a:rPr lang="x-none" sz="1800" b="1" i="0" cap="all" smtClean="0">
                  <a:solidFill>
                    <a:srgbClr val="FFFFFF"/>
                  </a:solidFill>
                </a:rPr>
                <a:t>DIGITAL </a:t>
              </a:r>
              <a:r>
                <a:rPr lang="x-none" sz="1800" b="1" i="0" cap="all" dirty="0" smtClean="0">
                  <a:solidFill>
                    <a:srgbClr val="FFFFFF"/>
                  </a:solidFill>
                </a:rPr>
                <a:t>GENERAN</a:t>
              </a:r>
            </a:p>
            <a:p>
              <a:pPr algn="ctr" defTabSz="914400"/>
              <a:r>
                <a:rPr lang="x-none" sz="1800" b="1" i="0" cap="all" dirty="0" smtClean="0">
                  <a:solidFill>
                    <a:srgbClr val="FFFFFF"/>
                  </a:solidFill>
                </a:rPr>
                <a:t>DE 5 A </a:t>
              </a:r>
              <a:r>
                <a:rPr lang="x-none" sz="1800" b="1" i="0" cap="all" smtClean="0">
                  <a:solidFill>
                    <a:srgbClr val="FFFFFF"/>
                  </a:solidFill>
                </a:rPr>
                <a:t>100 BV</a:t>
              </a:r>
              <a:r>
                <a:rPr lang="es-US" sz="1800" b="1" i="0" cap="all" dirty="0" smtClean="0">
                  <a:solidFill>
                    <a:srgbClr val="FFFFFF"/>
                  </a:solidFill>
                </a:rPr>
                <a:t> POR </a:t>
              </a:r>
              <a:r>
                <a:rPr lang="x-none" sz="1800" b="1" i="0" cap="all" smtClean="0">
                  <a:solidFill>
                    <a:srgbClr val="FFFFFF"/>
                  </a:solidFill>
                </a:rPr>
                <a:t>MES</a:t>
              </a:r>
              <a:endParaRPr lang="x-none" sz="1800" b="1" i="0" cap="all" dirty="0" smtClean="0">
                <a:solidFill>
                  <a:srgbClr val="FFFFFF"/>
                </a:solidFill>
              </a:endParaRPr>
            </a:p>
            <a:p>
              <a:pPr algn="ctr" defTabSz="914400"/>
              <a:endParaRPr lang="en-US" b="1" cap="all" dirty="0">
                <a:solidFill>
                  <a:prstClr val="white"/>
                </a:solidFill>
                <a:latin typeface="Calibri"/>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8503" t="5679" r="12223" b="20617"/>
            <a:stretch/>
          </p:blipFill>
          <p:spPr>
            <a:xfrm>
              <a:off x="6083300" y="0"/>
              <a:ext cx="3060700" cy="3790950"/>
            </a:xfrm>
            <a:prstGeom prst="rect">
              <a:avLst/>
            </a:prstGeom>
          </p:spPr>
        </p:pic>
      </p:grpSp>
    </p:spTree>
    <p:extLst>
      <p:ext uri="{BB962C8B-B14F-4D97-AF65-F5344CB8AC3E}">
        <p14:creationId xmlns:p14="http://schemas.microsoft.com/office/powerpoint/2010/main" val="324720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0" y="895350"/>
            <a:ext cx="3809998" cy="3553768"/>
          </a:xfrm>
          <a:prstGeom prst="rect">
            <a:avLst/>
          </a:prstGeom>
        </p:spPr>
      </p:pic>
      <p:sp>
        <p:nvSpPr>
          <p:cNvPr id="7" name="Rectangle 6"/>
          <p:cNvSpPr/>
          <p:nvPr/>
        </p:nvSpPr>
        <p:spPr>
          <a:xfrm>
            <a:off x="895690" y="117828"/>
            <a:ext cx="7301831" cy="830997"/>
          </a:xfrm>
          <a:prstGeom prst="rect">
            <a:avLst/>
          </a:prstGeom>
        </p:spPr>
        <p:txBody>
          <a:bodyPr wrap="square">
            <a:spAutoFit/>
          </a:bodyPr>
          <a:lstStyle/>
          <a:p>
            <a:pPr algn="ctr" defTabSz="914400"/>
            <a:r>
              <a:rPr lang="x-none" sz="2800" b="1" i="0" cap="all" dirty="0" smtClean="0">
                <a:solidFill>
                  <a:srgbClr val="000000"/>
                </a:solidFill>
              </a:rPr>
              <a:t>Desarrollar la cartera de clientes </a:t>
            </a:r>
            <a:r>
              <a:rPr lang="en" sz="2800" dirty="0" smtClean="0"/>
              <a:t/>
            </a:r>
            <a:br>
              <a:rPr lang="en" sz="2800" dirty="0" smtClean="0"/>
            </a:br>
            <a:r>
              <a:rPr lang="x-none" sz="2000" b="1" i="0" cap="all" dirty="0" smtClean="0">
                <a:solidFill>
                  <a:srgbClr val="000000"/>
                </a:solidFill>
              </a:rPr>
              <a:t>Ejemplo: UN CLIENTE DE SITIO WEB (EE. UU.)</a:t>
            </a:r>
          </a:p>
        </p:txBody>
      </p:sp>
      <p:graphicFrame>
        <p:nvGraphicFramePr>
          <p:cNvPr id="3" name="Table 2"/>
          <p:cNvGraphicFramePr>
            <a:graphicFrameLocks noGrp="1"/>
          </p:cNvGraphicFramePr>
          <p:nvPr>
            <p:extLst>
              <p:ext uri="{D42A27DB-BD31-4B8C-83A1-F6EECF244321}">
                <p14:modId xmlns:p14="http://schemas.microsoft.com/office/powerpoint/2010/main" val="3748626264"/>
              </p:ext>
            </p:extLst>
          </p:nvPr>
        </p:nvGraphicFramePr>
        <p:xfrm>
          <a:off x="4025716" y="1089586"/>
          <a:ext cx="4864291" cy="4064178"/>
        </p:xfrm>
        <a:graphic>
          <a:graphicData uri="http://schemas.openxmlformats.org/drawingml/2006/table">
            <a:tbl>
              <a:tblPr firstRow="1" bandRow="1">
                <a:tableStyleId>{5A111915-BE36-4E01-A7E5-04B1672EAD32}</a:tableStyleId>
              </a:tblPr>
              <a:tblGrid>
                <a:gridCol w="2054744"/>
                <a:gridCol w="1270086"/>
                <a:gridCol w="1539461"/>
              </a:tblGrid>
              <a:tr h="640080">
                <a:tc>
                  <a:txBody>
                    <a:bodyPr/>
                    <a:lstStyle/>
                    <a:p>
                      <a:r>
                        <a:rPr lang="x-none" sz="1600" b="1" i="0" dirty="0" smtClean="0">
                          <a:solidFill>
                            <a:srgbClr val="FFFFFF"/>
                          </a:solidFill>
                        </a:rPr>
                        <a:t>ARTÍCULO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5">
                        <a:lumMod val="50000"/>
                      </a:schemeClr>
                    </a:solidFill>
                  </a:tcPr>
                </a:tc>
                <a:tc>
                  <a:txBody>
                    <a:bodyPr/>
                    <a:lstStyle/>
                    <a:p>
                      <a:r>
                        <a:rPr lang="x-none" sz="1600" b="1" i="0" smtClean="0">
                          <a:solidFill>
                            <a:srgbClr val="FFFFFF"/>
                          </a:solidFill>
                        </a:rPr>
                        <a:t>GANANCIAS </a:t>
                      </a:r>
                      <a:r>
                        <a:rPr lang="es-US" sz="1600" b="1" i="0" dirty="0" smtClean="0">
                          <a:solidFill>
                            <a:srgbClr val="FFFFFF"/>
                          </a:solidFill>
                        </a:rPr>
                        <a:t>DE</a:t>
                      </a:r>
                      <a:r>
                        <a:rPr lang="x-none" sz="1600" b="1" i="0" smtClean="0">
                          <a:solidFill>
                            <a:srgbClr val="FFFFFF"/>
                          </a:solidFill>
                        </a:rPr>
                        <a:t> </a:t>
                      </a:r>
                      <a:r>
                        <a:rPr lang="x-none" sz="1600" b="1" i="0" dirty="0" smtClean="0">
                          <a:solidFill>
                            <a:srgbClr val="FFFFFF"/>
                          </a:solidFill>
                        </a:rPr>
                        <a:t>VENTAS AL POR MENOR</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5">
                        <a:lumMod val="50000"/>
                      </a:schemeClr>
                    </a:solidFill>
                  </a:tcPr>
                </a:tc>
                <a:tc>
                  <a:txBody>
                    <a:bodyPr/>
                    <a:lstStyle/>
                    <a:p>
                      <a:r>
                        <a:rPr lang="x-none" sz="1600" b="1" i="0" dirty="0" smtClean="0">
                          <a:solidFill>
                            <a:srgbClr val="FFFFFF"/>
                          </a:solidFill>
                        </a:rPr>
                        <a:t>BV</a:t>
                      </a:r>
                      <a:endParaRPr lang="x-none" sz="1800" b="1" i="0" dirty="0" smtClean="0">
                        <a:solidFill>
                          <a:srgbClr val="FFFFFF"/>
                        </a:solidFill>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5">
                        <a:lumMod val="50000"/>
                      </a:schemeClr>
                    </a:solidFill>
                  </a:tcPr>
                </a:tc>
              </a:tr>
              <a:tr h="525780">
                <a:tc>
                  <a:txBody>
                    <a:bodyPr/>
                    <a:lstStyle/>
                    <a:p>
                      <a:r>
                        <a:rPr lang="x-none" sz="1200" b="0" i="0" dirty="0" smtClean="0">
                          <a:solidFill>
                            <a:srgbClr val="000000"/>
                          </a:solidFill>
                        </a:rPr>
                        <a:t>VENTA DE SITIO WEB</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100" b="0" i="0" dirty="0" smtClean="0">
                          <a:solidFill>
                            <a:srgbClr val="000000"/>
                          </a:solidFill>
                        </a:rPr>
                        <a:t>$1,000</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200 BV</a:t>
                      </a:r>
                    </a:p>
                    <a:p>
                      <a:r>
                        <a:rPr lang="x-none" sz="1200" b="0" i="0" dirty="0" smtClean="0">
                          <a:solidFill>
                            <a:srgbClr val="000000"/>
                          </a:solidFill>
                        </a:rPr>
                        <a:t>30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327112">
                <a:tc>
                  <a:txBody>
                    <a:bodyPr/>
                    <a:lstStyle/>
                    <a:p>
                      <a:r>
                        <a:rPr lang="x-none" sz="1200" b="0" i="0" dirty="0" smtClean="0">
                          <a:solidFill>
                            <a:srgbClr val="000000"/>
                          </a:solidFill>
                        </a:rPr>
                        <a:t>PAQUETE DE DISEÑO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endParaRPr lang="en-US" sz="1200"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50 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525780">
                <a:tc>
                  <a:txBody>
                    <a:bodyPr/>
                    <a:lstStyle/>
                    <a:p>
                      <a:r>
                        <a:rPr lang="x-none" sz="1200" b="0" i="0" dirty="0" smtClean="0">
                          <a:solidFill>
                            <a:srgbClr val="000000"/>
                          </a:solidFill>
                        </a:rPr>
                        <a:t>ADMINISTRACIÓN DE CUENTAS EN REDES SOCIALES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$15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20 BV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421122">
                <a:tc>
                  <a:txBody>
                    <a:bodyPr/>
                    <a:lstStyle/>
                    <a:p>
                      <a:r>
                        <a:rPr lang="x-none" sz="1100" b="0" i="0" dirty="0" smtClean="0">
                          <a:solidFill>
                            <a:srgbClr val="000000"/>
                          </a:solidFill>
                        </a:rPr>
                        <a:t>PUBLICIDAD EN FACEBOOK </a:t>
                      </a:r>
                      <a:r>
                        <a:rPr lang="x-none" sz="1100" b="0" i="1" dirty="0" smtClean="0">
                          <a:solidFill>
                            <a:srgbClr val="000000"/>
                          </a:solidFill>
                        </a:rPr>
                        <a:t>PREMIUM</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$10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100" b="0" i="0" dirty="0" smtClean="0">
                          <a:solidFill>
                            <a:srgbClr val="000000"/>
                          </a:solidFill>
                        </a:rPr>
                        <a:t>15 BV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348965">
                <a:tc>
                  <a:txBody>
                    <a:bodyPr/>
                    <a:lstStyle/>
                    <a:p>
                      <a:r>
                        <a:rPr lang="x-none" sz="1200" b="0" i="0" dirty="0" smtClean="0">
                          <a:solidFill>
                            <a:srgbClr val="000000"/>
                          </a:solidFill>
                        </a:rPr>
                        <a:t>GOOGLE </a:t>
                      </a:r>
                      <a:r>
                        <a:rPr lang="x-none" sz="1200" b="0" i="0" smtClean="0">
                          <a:solidFill>
                            <a:srgbClr val="000000"/>
                          </a:solidFill>
                        </a:rPr>
                        <a:t>PUBLICIDAD BÁSIC</a:t>
                      </a:r>
                      <a:r>
                        <a:rPr lang="es-US" sz="1200" b="0" i="0" dirty="0" smtClean="0">
                          <a:solidFill>
                            <a:srgbClr val="000000"/>
                          </a:solidFill>
                        </a:rPr>
                        <a:t>O</a:t>
                      </a:r>
                      <a:endParaRPr lang="x-none" sz="1200" b="0" i="0" dirty="0" smtClean="0">
                        <a:solidFill>
                          <a:srgbClr val="000000"/>
                        </a:solidFill>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$24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0" i="0" dirty="0" smtClean="0">
                          <a:solidFill>
                            <a:srgbClr val="000000"/>
                          </a:solidFill>
                        </a:rPr>
                        <a:t>24 BV POR MES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317241">
                <a:tc>
                  <a:txBody>
                    <a:bodyPr/>
                    <a:lstStyle/>
                    <a:p>
                      <a:r>
                        <a:rPr lang="x-none" sz="1200" b="1" i="0" dirty="0" smtClean="0">
                          <a:solidFill>
                            <a:srgbClr val="000000"/>
                          </a:solidFill>
                        </a:rPr>
                        <a:t>TOTAL DE LA VENTA INICIAL</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1" i="0" dirty="0" smtClean="0">
                          <a:solidFill>
                            <a:srgbClr val="000000"/>
                          </a:solidFill>
                        </a:rPr>
                        <a:t>$1,049</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x-none" sz="1200" b="1" i="0" dirty="0" smtClean="0">
                          <a:solidFill>
                            <a:srgbClr val="000000"/>
                          </a:solidFill>
                        </a:rPr>
                        <a:t>339 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525780">
                <a:tc>
                  <a:txBody>
                    <a:bodyPr/>
                    <a:lstStyle/>
                    <a:p>
                      <a:r>
                        <a:rPr lang="x-none" sz="1200" b="1" i="0" dirty="0" smtClean="0">
                          <a:solidFill>
                            <a:srgbClr val="000000"/>
                          </a:solidFill>
                        </a:rPr>
                        <a:t>TOTAL DE VENTAS RECURRENTES</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none" sz="1200" b="1" i="0" dirty="0" smtClean="0">
                          <a:solidFill>
                            <a:srgbClr val="000000"/>
                          </a:solidFill>
                        </a:rPr>
                        <a:t>$49 POR MES</a:t>
                      </a:r>
                    </a:p>
                    <a:p>
                      <a:endParaRPr lang="en-US" sz="1200" b="1"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none" sz="1200" b="1" i="0" dirty="0" smtClean="0">
                          <a:solidFill>
                            <a:srgbClr val="000000"/>
                          </a:solidFill>
                        </a:rPr>
                        <a:t>89 BV POR MES</a:t>
                      </a:r>
                    </a:p>
                    <a:p>
                      <a:endParaRPr lang="en-US" sz="1200" b="1"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bl>
          </a:graphicData>
        </a:graphic>
      </p:graphicFrame>
      <p:sp>
        <p:nvSpPr>
          <p:cNvPr id="10" name="Rectangle 9"/>
          <p:cNvSpPr/>
          <p:nvPr/>
        </p:nvSpPr>
        <p:spPr>
          <a:xfrm>
            <a:off x="1144" y="4462486"/>
            <a:ext cx="4024566" cy="654278"/>
          </a:xfrm>
          <a:prstGeom prst="rect">
            <a:avLst/>
          </a:prstGeom>
          <a:solidFill>
            <a:srgbClr val="215968"/>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0" i="0" dirty="0" smtClean="0">
                <a:solidFill>
                  <a:srgbClr val="FFFFFF"/>
                </a:solidFill>
              </a:rPr>
              <a:t>PRECIOS DE LOS PRODUCTOS, GANANCIAS DE BV  </a:t>
            </a:r>
            <a:r>
              <a:rPr lang="x-none" sz="1400" b="0" i="0" smtClean="0">
                <a:solidFill>
                  <a:srgbClr val="FFFFFF"/>
                </a:solidFill>
              </a:rPr>
              <a:t>Y </a:t>
            </a:r>
            <a:r>
              <a:rPr lang="es-US" sz="1400" dirty="0" smtClean="0">
                <a:solidFill>
                  <a:srgbClr val="FFFFFF"/>
                </a:solidFill>
              </a:rPr>
              <a:t>DE</a:t>
            </a:r>
            <a:r>
              <a:rPr lang="x-none" sz="1400" b="0" i="0" smtClean="0">
                <a:solidFill>
                  <a:srgbClr val="FFFFFF"/>
                </a:solidFill>
              </a:rPr>
              <a:t> </a:t>
            </a:r>
            <a:r>
              <a:rPr lang="x-none" sz="1400" b="0" i="0" dirty="0" smtClean="0">
                <a:solidFill>
                  <a:srgbClr val="FFFFFF"/>
                </a:solidFill>
              </a:rPr>
              <a:t>VENTAS AL POR MENOR: WWW.MAWC411.COM/SUPPORT.HTML</a:t>
            </a:r>
          </a:p>
        </p:txBody>
      </p:sp>
    </p:spTree>
    <p:extLst>
      <p:ext uri="{BB962C8B-B14F-4D97-AF65-F5344CB8AC3E}">
        <p14:creationId xmlns:p14="http://schemas.microsoft.com/office/powerpoint/2010/main" val="42055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733800" cy="514350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ectangle 4"/>
          <p:cNvSpPr/>
          <p:nvPr/>
        </p:nvSpPr>
        <p:spPr>
          <a:xfrm>
            <a:off x="3733800" y="0"/>
            <a:ext cx="5410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Rectangle 5"/>
          <p:cNvSpPr/>
          <p:nvPr/>
        </p:nvSpPr>
        <p:spPr>
          <a:xfrm>
            <a:off x="133685" y="181479"/>
            <a:ext cx="3493168" cy="4231928"/>
          </a:xfrm>
          <a:prstGeom prst="rect">
            <a:avLst/>
          </a:prstGeom>
        </p:spPr>
        <p:txBody>
          <a:bodyPr wrap="square">
            <a:spAutoFit/>
          </a:bodyPr>
          <a:lstStyle/>
          <a:p>
            <a:pPr marL="285750" indent="-285750" defTabSz="914400">
              <a:spcAft>
                <a:spcPts val="1800"/>
              </a:spcAft>
              <a:buFont typeface="Arial"/>
              <a:buChar char="•"/>
            </a:pPr>
            <a:r>
              <a:rPr lang="x-none" sz="1800" b="1" i="0" dirty="0" smtClean="0">
                <a:solidFill>
                  <a:srgbClr val="FFFFFF"/>
                </a:solidFill>
              </a:rPr>
              <a:t>El Programa de WebCenter es una manera excelente para hacer crecer todo su negocio. </a:t>
            </a:r>
          </a:p>
          <a:p>
            <a:pPr marL="285750" indent="-285750" defTabSz="914400">
              <a:spcAft>
                <a:spcPts val="1800"/>
              </a:spcAft>
              <a:buFont typeface="Arial"/>
              <a:buChar char="•"/>
            </a:pPr>
            <a:r>
              <a:rPr lang="x-none" sz="1800" b="1" i="0" dirty="0" smtClean="0">
                <a:solidFill>
                  <a:srgbClr val="FFFFFF"/>
                </a:solidFill>
              </a:rPr>
              <a:t>No se trata únicamente de vender, sino que hay varias maneras en que </a:t>
            </a:r>
            <a:r>
              <a:rPr lang="x-none" sz="1800" b="1" i="0" smtClean="0">
                <a:solidFill>
                  <a:srgbClr val="FFFFFF"/>
                </a:solidFill>
              </a:rPr>
              <a:t>puede expandir</a:t>
            </a:r>
            <a:r>
              <a:rPr lang="es-US" sz="1800" b="1" i="0" dirty="0" smtClean="0">
                <a:solidFill>
                  <a:srgbClr val="FFFFFF"/>
                </a:solidFill>
              </a:rPr>
              <a:t> su negocio</a:t>
            </a:r>
            <a:r>
              <a:rPr lang="x-none" sz="1800" b="1" i="0" smtClean="0">
                <a:solidFill>
                  <a:srgbClr val="FFFFFF"/>
                </a:solidFill>
              </a:rPr>
              <a:t> </a:t>
            </a:r>
            <a:r>
              <a:rPr lang="x-none" sz="1800" b="1" i="0" dirty="0" smtClean="0">
                <a:solidFill>
                  <a:srgbClr val="FFFFFF"/>
                </a:solidFill>
              </a:rPr>
              <a:t>para que sea más rentable a largo plazo.</a:t>
            </a:r>
          </a:p>
          <a:p>
            <a:pPr marL="285750" indent="-285750" defTabSz="914400">
              <a:spcAft>
                <a:spcPts val="600"/>
              </a:spcAft>
              <a:buFont typeface="Arial"/>
              <a:buChar char="•"/>
            </a:pPr>
            <a:r>
              <a:rPr lang="x-none" sz="1800" b="1" i="0" dirty="0" smtClean="0">
                <a:solidFill>
                  <a:srgbClr val="FFFFFF"/>
                </a:solidFill>
              </a:rPr>
              <a:t>Esta industria no se centra solo en usted y lo que puede lograr. </a:t>
            </a:r>
          </a:p>
          <a:p>
            <a:pPr marL="285750" indent="-285750" defTabSz="914400">
              <a:spcAft>
                <a:spcPts val="600"/>
              </a:spcAft>
              <a:buFont typeface="Arial"/>
              <a:buChar char="•"/>
            </a:pPr>
            <a:r>
              <a:rPr lang="x-none" sz="1800" b="1" i="0" dirty="0" smtClean="0">
                <a:solidFill>
                  <a:srgbClr val="FFFFFF"/>
                </a:solidFill>
              </a:rPr>
              <a:t>Una meta importante es duplicar el sistema y ampliar su negocio y red de contactos.</a:t>
            </a:r>
          </a:p>
        </p:txBody>
      </p:sp>
      <p:sp>
        <p:nvSpPr>
          <p:cNvPr id="7" name="Rectangle 6"/>
          <p:cNvSpPr/>
          <p:nvPr/>
        </p:nvSpPr>
        <p:spPr>
          <a:xfrm>
            <a:off x="4038600" y="181476"/>
            <a:ext cx="4876800" cy="1323439"/>
          </a:xfrm>
          <a:prstGeom prst="rect">
            <a:avLst/>
          </a:prstGeom>
        </p:spPr>
        <p:txBody>
          <a:bodyPr wrap="square">
            <a:spAutoFit/>
          </a:bodyPr>
          <a:lstStyle/>
          <a:p>
            <a:pPr algn="ctr" defTabSz="914400">
              <a:spcAft>
                <a:spcPts val="600"/>
              </a:spcAft>
            </a:pPr>
            <a:r>
              <a:rPr lang="x-none" sz="1600" b="1" i="0" cap="all" dirty="0" smtClean="0">
                <a:solidFill>
                  <a:srgbClr val="FFFFFF"/>
                </a:solidFill>
              </a:rPr>
              <a:t>En un rato hablaremos más acerca del sistema de duplicación, pero, primero, hablemos sobre las diferentes maneras en que puede </a:t>
            </a:r>
            <a:r>
              <a:rPr lang="en" sz="1600" dirty="0" smtClean="0"/>
              <a:t/>
            </a:r>
            <a:br>
              <a:rPr lang="en" sz="1600" dirty="0" smtClean="0"/>
            </a:br>
            <a:r>
              <a:rPr lang="x-none" sz="1600" b="1" i="0" cap="all" dirty="0" smtClean="0">
                <a:solidFill>
                  <a:srgbClr val="FFFFFF"/>
                </a:solidFill>
              </a:rPr>
              <a:t>expandir su Negocio de UnFranchise  con el </a:t>
            </a:r>
            <a:r>
              <a:rPr lang="en" sz="1600" dirty="0" smtClean="0"/>
              <a:t/>
            </a:r>
            <a:br>
              <a:rPr lang="en" sz="1600" dirty="0" smtClean="0"/>
            </a:br>
            <a:r>
              <a:rPr lang="x-none" sz="1600" b="1" i="0" cap="all" dirty="0" smtClean="0">
                <a:solidFill>
                  <a:srgbClr val="FFFFFF"/>
                </a:solidFill>
              </a:rPr>
              <a:t>Programa de WebCenter</a:t>
            </a:r>
          </a:p>
        </p:txBody>
      </p:sp>
      <p:sp>
        <p:nvSpPr>
          <p:cNvPr id="11" name="Rectangle 10"/>
          <p:cNvSpPr/>
          <p:nvPr/>
        </p:nvSpPr>
        <p:spPr>
          <a:xfrm>
            <a:off x="4191000" y="1885952"/>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000" b="1" i="0" cap="all" dirty="0" smtClean="0">
                <a:solidFill>
                  <a:srgbClr val="262626"/>
                </a:solidFill>
              </a:rPr>
              <a:t>Programa de Prácticas de WebCenter</a:t>
            </a:r>
          </a:p>
        </p:txBody>
      </p:sp>
      <p:sp>
        <p:nvSpPr>
          <p:cNvPr id="12" name="Rectangle 11"/>
          <p:cNvSpPr/>
          <p:nvPr/>
        </p:nvSpPr>
        <p:spPr>
          <a:xfrm>
            <a:off x="4191000" y="2814676"/>
            <a:ext cx="4495800" cy="7550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000" b="1" i="0" cap="all" dirty="0" smtClean="0">
                <a:solidFill>
                  <a:srgbClr val="262626"/>
                </a:solidFill>
              </a:rPr>
              <a:t>Desarrollo de la Cartera de Clientes</a:t>
            </a:r>
          </a:p>
        </p:txBody>
      </p:sp>
      <p:sp>
        <p:nvSpPr>
          <p:cNvPr id="13" name="Rectangle 12"/>
          <p:cNvSpPr/>
          <p:nvPr/>
        </p:nvSpPr>
        <p:spPr>
          <a:xfrm>
            <a:off x="4191000" y="3773561"/>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cap="all" dirty="0" smtClean="0">
                <a:solidFill>
                  <a:srgbClr val="262626"/>
                </a:solidFill>
              </a:rPr>
              <a:t>Programa de Mercados Emergentes (EMP)</a:t>
            </a:r>
          </a:p>
        </p:txBody>
      </p:sp>
    </p:spTree>
    <p:extLst>
      <p:ext uri="{BB962C8B-B14F-4D97-AF65-F5344CB8AC3E}">
        <p14:creationId xmlns:p14="http://schemas.microsoft.com/office/powerpoint/2010/main" val="280457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0" y="-9719"/>
            <a:ext cx="9144000" cy="51625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aphicFrame>
        <p:nvGraphicFramePr>
          <p:cNvPr id="4" name="Diagram 3"/>
          <p:cNvGraphicFramePr/>
          <p:nvPr>
            <p:extLst>
              <p:ext uri="{D42A27DB-BD31-4B8C-83A1-F6EECF244321}">
                <p14:modId xmlns:p14="http://schemas.microsoft.com/office/powerpoint/2010/main" val="2990531539"/>
              </p:ext>
            </p:extLst>
          </p:nvPr>
        </p:nvGraphicFramePr>
        <p:xfrm>
          <a:off x="1343026" y="1809750"/>
          <a:ext cx="3124200" cy="297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p:cNvGraphicFramePr/>
          <p:nvPr>
            <p:extLst>
              <p:ext uri="{D42A27DB-BD31-4B8C-83A1-F6EECF244321}">
                <p14:modId xmlns:p14="http://schemas.microsoft.com/office/powerpoint/2010/main" val="3081453123"/>
              </p:ext>
            </p:extLst>
          </p:nvPr>
        </p:nvGraphicFramePr>
        <p:xfrm>
          <a:off x="4632095" y="1987827"/>
          <a:ext cx="3064119" cy="25841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8" name="Straight Connector 7"/>
          <p:cNvCxnSpPr/>
          <p:nvPr/>
        </p:nvCxnSpPr>
        <p:spPr>
          <a:xfrm>
            <a:off x="32766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484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98580" y="674338"/>
            <a:ext cx="2978020" cy="1077218"/>
          </a:xfrm>
          <a:prstGeom prst="rect">
            <a:avLst/>
          </a:prstGeom>
        </p:spPr>
        <p:txBody>
          <a:bodyPr wrap="square">
            <a:spAutoFit/>
          </a:bodyPr>
          <a:lstStyle/>
          <a:p>
            <a:pPr algn="ctr" defTabSz="914400">
              <a:spcAft>
                <a:spcPts val="600"/>
              </a:spcAft>
            </a:pPr>
            <a:r>
              <a:rPr lang="x-none" sz="1600" b="0" i="0" dirty="0" smtClean="0">
                <a:solidFill>
                  <a:srgbClr val="FFFFFF"/>
                </a:solidFill>
              </a:rPr>
              <a:t>¡Los mejores Propietarios</a:t>
            </a:r>
            <a:r>
              <a:rPr lang="x-none" sz="1600" b="0" i="0" smtClean="0">
                <a:solidFill>
                  <a:srgbClr val="FFFFFF"/>
                </a:solidFill>
              </a:rPr>
              <a:t> de </a:t>
            </a:r>
            <a:r>
              <a:rPr lang="es-US" sz="1600" b="0" i="0" dirty="0" smtClean="0">
                <a:solidFill>
                  <a:srgbClr val="FFFFFF"/>
                </a:solidFill>
              </a:rPr>
              <a:t/>
            </a:r>
            <a:br>
              <a:rPr lang="es-US" sz="1600" b="0" i="0" dirty="0" smtClean="0">
                <a:solidFill>
                  <a:srgbClr val="FFFFFF"/>
                </a:solidFill>
              </a:rPr>
            </a:br>
            <a:r>
              <a:rPr lang="x-none" sz="1600" smtClean="0">
                <a:solidFill>
                  <a:srgbClr val="FFFFFF"/>
                </a:solidFill>
              </a:rPr>
              <a:t>WebCenter</a:t>
            </a:r>
            <a:r>
              <a:rPr lang="x-none" sz="1600" b="0" i="0" dirty="0" smtClean="0">
                <a:solidFill>
                  <a:srgbClr val="FFFFFF"/>
                </a:solidFill>
              </a:rPr>
              <a:t> y los Mejores Propietarios de UnFranchise poseen las MISMAS</a:t>
            </a:r>
            <a:r>
              <a:rPr lang="x-none" sz="1600" b="0" i="0" smtClean="0">
                <a:solidFill>
                  <a:srgbClr val="FFFFFF"/>
                </a:solidFill>
              </a:rPr>
              <a:t> cualidades</a:t>
            </a:r>
            <a:r>
              <a:rPr lang="x-none" sz="1600" b="0" i="0" dirty="0" smtClean="0">
                <a:solidFill>
                  <a:srgbClr val="FFFFFF"/>
                </a:solidFill>
              </a:rPr>
              <a:t>!</a:t>
            </a:r>
          </a:p>
        </p:txBody>
      </p:sp>
      <p:sp>
        <p:nvSpPr>
          <p:cNvPr id="12" name="Rectangle 11"/>
          <p:cNvSpPr/>
          <p:nvPr/>
        </p:nvSpPr>
        <p:spPr>
          <a:xfrm>
            <a:off x="3429000" y="702328"/>
            <a:ext cx="2743200" cy="1077218"/>
          </a:xfrm>
          <a:prstGeom prst="rect">
            <a:avLst/>
          </a:prstGeom>
        </p:spPr>
        <p:txBody>
          <a:bodyPr wrap="square">
            <a:spAutoFit/>
          </a:bodyPr>
          <a:lstStyle/>
          <a:p>
            <a:pPr algn="ctr" defTabSz="914400">
              <a:spcAft>
                <a:spcPts val="600"/>
              </a:spcAft>
            </a:pPr>
            <a:r>
              <a:rPr lang="x-none" sz="1600" b="0" i="0" smtClean="0">
                <a:solidFill>
                  <a:srgbClr val="FFFFFF"/>
                </a:solidFill>
              </a:rPr>
              <a:t>Las</a:t>
            </a:r>
            <a:r>
              <a:rPr lang="es-US" sz="1600" b="0" i="0" dirty="0" smtClean="0">
                <a:solidFill>
                  <a:srgbClr val="FFFFFF"/>
                </a:solidFill>
              </a:rPr>
              <a:t> </a:t>
            </a:r>
            <a:r>
              <a:rPr lang="x-none" sz="1600" b="0" i="0" u="sng" smtClean="0">
                <a:solidFill>
                  <a:srgbClr val="FFFFFF"/>
                </a:solidFill>
              </a:rPr>
              <a:t>CUALIDADES</a:t>
            </a:r>
            <a:r>
              <a:rPr lang="x-none" sz="1600" b="0" i="0" smtClean="0">
                <a:solidFill>
                  <a:srgbClr val="FFFFFF"/>
                </a:solidFill>
              </a:rPr>
              <a:t> </a:t>
            </a:r>
            <a:r>
              <a:rPr lang="x-none" sz="1600" b="0" i="0" dirty="0" smtClean="0">
                <a:solidFill>
                  <a:srgbClr val="FFFFFF"/>
                </a:solidFill>
              </a:rPr>
              <a:t>de la persona son más importantes que la educación, la experiencia, los conocimientos técnicos, etc. </a:t>
            </a:r>
          </a:p>
        </p:txBody>
      </p:sp>
      <p:sp>
        <p:nvSpPr>
          <p:cNvPr id="13" name="Rectangle 12"/>
          <p:cNvSpPr/>
          <p:nvPr/>
        </p:nvSpPr>
        <p:spPr>
          <a:xfrm>
            <a:off x="6391090" y="581028"/>
            <a:ext cx="2664010" cy="1323439"/>
          </a:xfrm>
          <a:prstGeom prst="rect">
            <a:avLst/>
          </a:prstGeom>
        </p:spPr>
        <p:txBody>
          <a:bodyPr wrap="square">
            <a:spAutoFit/>
          </a:bodyPr>
          <a:lstStyle/>
          <a:p>
            <a:pPr algn="ctr" defTabSz="914400">
              <a:spcAft>
                <a:spcPts val="600"/>
              </a:spcAft>
            </a:pPr>
            <a:r>
              <a:rPr lang="x-none" sz="1600" b="0" i="0" dirty="0" smtClean="0">
                <a:solidFill>
                  <a:srgbClr val="FFFFFF"/>
                </a:solidFill>
              </a:rPr>
              <a:t>Los candidatos con las siguientes cualidades se posicionan para sacarle provecho a nuestro </a:t>
            </a:r>
            <a:r>
              <a:rPr lang="x-none" sz="1600" b="0" i="0" smtClean="0">
                <a:solidFill>
                  <a:srgbClr val="FFFFFF"/>
                </a:solidFill>
              </a:rPr>
              <a:t>sistema </a:t>
            </a:r>
            <a:r>
              <a:rPr lang="es-US" sz="1600" dirty="0">
                <a:solidFill>
                  <a:srgbClr val="FFFFFF"/>
                </a:solidFill>
              </a:rPr>
              <a:t/>
            </a:r>
            <a:br>
              <a:rPr lang="es-US" sz="1600" dirty="0">
                <a:solidFill>
                  <a:srgbClr val="FFFFFF"/>
                </a:solidFill>
              </a:rPr>
            </a:br>
            <a:r>
              <a:rPr lang="x-none" sz="1600" b="0" i="0" smtClean="0">
                <a:solidFill>
                  <a:srgbClr val="FFFFFF"/>
                </a:solidFill>
              </a:rPr>
              <a:t>y </a:t>
            </a:r>
            <a:r>
              <a:rPr lang="x-none" sz="1600" b="0" i="0" dirty="0" smtClean="0">
                <a:solidFill>
                  <a:srgbClr val="FFFFFF"/>
                </a:solidFill>
              </a:rPr>
              <a:t>tener éxito.</a:t>
            </a:r>
          </a:p>
        </p:txBody>
      </p:sp>
    </p:spTree>
    <p:extLst>
      <p:ext uri="{BB962C8B-B14F-4D97-AF65-F5344CB8AC3E}">
        <p14:creationId xmlns:p14="http://schemas.microsoft.com/office/powerpoint/2010/main" val="11205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4630" t="-123" r="555" b="123"/>
          <a:stretch/>
        </p:blipFill>
        <p:spPr>
          <a:xfrm>
            <a:off x="0" y="-6350"/>
            <a:ext cx="4445000" cy="5143500"/>
          </a:xfrm>
          <a:prstGeom prst="rect">
            <a:avLst/>
          </a:prstGeom>
          <a:effectLst>
            <a:outerShdw blurRad="50800" dist="38100" algn="l" rotWithShape="0">
              <a:prstClr val="black">
                <a:alpha val="40000"/>
              </a:prstClr>
            </a:outerShdw>
          </a:effectLst>
        </p:spPr>
      </p:pic>
      <p:sp>
        <p:nvSpPr>
          <p:cNvPr id="5" name="Rectangle 4"/>
          <p:cNvSpPr/>
          <p:nvPr/>
        </p:nvSpPr>
        <p:spPr>
          <a:xfrm>
            <a:off x="4800600" y="334211"/>
            <a:ext cx="4114800" cy="21924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Este programa brinda a posibles Propietarios de WebCenter una</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manera</a:t>
            </a:r>
            <a:r>
              <a:rPr lang="x-none" sz="1400" b="1" i="0" cap="all" dirty="0" smtClean="0">
                <a:solidFill>
                  <a:srgbClr val="FFFFFF"/>
                </a:solidFill>
              </a:rPr>
              <a:t> de sacar ventaja al esfuerzo propio y de ser capacitados por un Propietario de WebCenter experto como usted. </a:t>
            </a:r>
          </a:p>
        </p:txBody>
      </p:sp>
      <p:sp>
        <p:nvSpPr>
          <p:cNvPr id="6" name="Rectangle 5"/>
          <p:cNvSpPr/>
          <p:nvPr/>
        </p:nvSpPr>
        <p:spPr>
          <a:xfrm>
            <a:off x="4800600" y="2844633"/>
            <a:ext cx="4114800" cy="8766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Los practicantes tienen acceso ilimitado a la Asistencia en Ventas, quienes conducirán por ellos las citas de venta de sitios web.</a:t>
            </a:r>
          </a:p>
        </p:txBody>
      </p:sp>
      <p:sp>
        <p:nvSpPr>
          <p:cNvPr id="7" name="Rectangle 6"/>
          <p:cNvSpPr/>
          <p:nvPr/>
        </p:nvSpPr>
        <p:spPr>
          <a:xfrm>
            <a:off x="4787900" y="3863475"/>
            <a:ext cx="4114800" cy="9180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Activar a un practicante de WebCenter es FÁCIL.</a:t>
            </a:r>
            <a:r>
              <a:rPr lang="en" sz="1400" dirty="0" smtClean="0"/>
              <a:t/>
            </a:r>
            <a:br>
              <a:rPr lang="en" sz="1400" dirty="0" smtClean="0"/>
            </a:br>
            <a:r>
              <a:rPr lang="x-none" sz="1400" b="1" i="0" u="sng" cap="all" dirty="0" smtClean="0">
                <a:solidFill>
                  <a:srgbClr val="FFFFFF"/>
                </a:solidFill>
              </a:rPr>
              <a:t>www.mawc411.com/grow.html</a:t>
            </a:r>
            <a:r>
              <a:rPr lang="x-none" sz="1400" b="1" i="0" cap="all" dirty="0" smtClean="0">
                <a:solidFill>
                  <a:srgbClr val="FFFFFF"/>
                </a:solidFill>
              </a:rPr>
              <a:t> </a:t>
            </a:r>
          </a:p>
        </p:txBody>
      </p:sp>
    </p:spTree>
    <p:extLst>
      <p:ext uri="{BB962C8B-B14F-4D97-AF65-F5344CB8AC3E}">
        <p14:creationId xmlns:p14="http://schemas.microsoft.com/office/powerpoint/2010/main" val="196969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1276350"/>
            <a:ext cx="3048000" cy="38671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nvGrpSpPr>
          <p:cNvPr id="13" name="Group 12"/>
          <p:cNvGrpSpPr/>
          <p:nvPr/>
        </p:nvGrpSpPr>
        <p:grpSpPr>
          <a:xfrm>
            <a:off x="3048000" y="1276350"/>
            <a:ext cx="6096000" cy="3867150"/>
            <a:chOff x="3352800" y="1276350"/>
            <a:chExt cx="6705600" cy="3867150"/>
          </a:xfrm>
        </p:grpSpPr>
        <p:sp>
          <p:nvSpPr>
            <p:cNvPr id="11" name="Rectangle 10"/>
            <p:cNvSpPr/>
            <p:nvPr/>
          </p:nvSpPr>
          <p:spPr>
            <a:xfrm>
              <a:off x="33528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2" name="Rectangle 11"/>
            <p:cNvSpPr/>
            <p:nvPr/>
          </p:nvSpPr>
          <p:spPr>
            <a:xfrm>
              <a:off x="67056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sp>
        <p:nvSpPr>
          <p:cNvPr id="4" name="TextBox 3"/>
          <p:cNvSpPr txBox="1"/>
          <p:nvPr/>
        </p:nvSpPr>
        <p:spPr>
          <a:xfrm>
            <a:off x="0" y="590557"/>
            <a:ext cx="9144000" cy="400110"/>
          </a:xfrm>
          <a:prstGeom prst="rect">
            <a:avLst/>
          </a:prstGeom>
          <a:solidFill>
            <a:schemeClr val="accent5">
              <a:lumMod val="75000"/>
            </a:schemeClr>
          </a:solidFill>
        </p:spPr>
        <p:txBody>
          <a:bodyPr wrap="square" rtlCol="0">
            <a:spAutoFit/>
          </a:bodyPr>
          <a:lstStyle/>
          <a:p>
            <a:pPr algn="ctr" defTabSz="914400"/>
            <a:r>
              <a:rPr lang="x-none" sz="2000" b="1" i="0" cap="all" smtClean="0">
                <a:solidFill>
                  <a:srgbClr val="FFFFFF"/>
                </a:solidFill>
              </a:rPr>
              <a:t>Nuestros </a:t>
            </a:r>
            <a:r>
              <a:rPr lang="es-US" sz="2000" b="1" i="0" cap="all" dirty="0" smtClean="0">
                <a:solidFill>
                  <a:srgbClr val="FFFFFF"/>
                </a:solidFill>
              </a:rPr>
              <a:t>clientes</a:t>
            </a:r>
            <a:r>
              <a:rPr lang="x-none" sz="2000" b="1" i="0" cap="all" smtClean="0">
                <a:solidFill>
                  <a:srgbClr val="FFFFFF"/>
                </a:solidFill>
              </a:rPr>
              <a:t> </a:t>
            </a:r>
            <a:r>
              <a:rPr lang="x-none" sz="2000" b="1" i="0" cap="all" dirty="0" smtClean="0">
                <a:solidFill>
                  <a:srgbClr val="FFFFFF"/>
                </a:solidFill>
              </a:rPr>
              <a:t>son propietarios de pequeñas empresas</a:t>
            </a:r>
          </a:p>
        </p:txBody>
      </p:sp>
      <p:grpSp>
        <p:nvGrpSpPr>
          <p:cNvPr id="22" name="Group 21"/>
          <p:cNvGrpSpPr/>
          <p:nvPr/>
        </p:nvGrpSpPr>
        <p:grpSpPr>
          <a:xfrm>
            <a:off x="0" y="1428757"/>
            <a:ext cx="3048000" cy="3714751"/>
            <a:chOff x="0" y="1428750"/>
            <a:chExt cx="3048000" cy="3714751"/>
          </a:xfrm>
        </p:grpSpPr>
        <p:grpSp>
          <p:nvGrpSpPr>
            <p:cNvPr id="6" name="Group 5"/>
            <p:cNvGrpSpPr/>
            <p:nvPr/>
          </p:nvGrpSpPr>
          <p:grpSpPr>
            <a:xfrm>
              <a:off x="227512" y="1428750"/>
              <a:ext cx="2744288" cy="2617434"/>
              <a:chOff x="301122" y="2238039"/>
              <a:chExt cx="2513512" cy="3240778"/>
            </a:xfrm>
          </p:grpSpPr>
          <p:grpSp>
            <p:nvGrpSpPr>
              <p:cNvPr id="7" name="Group 6"/>
              <p:cNvGrpSpPr/>
              <p:nvPr/>
            </p:nvGrpSpPr>
            <p:grpSpPr>
              <a:xfrm>
                <a:off x="301122" y="3331629"/>
                <a:ext cx="2513512" cy="2147188"/>
                <a:chOff x="322080" y="1047750"/>
                <a:chExt cx="5164320" cy="318135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40" r="15444" b="19872"/>
                <a:stretch/>
              </p:blipFill>
              <p:spPr bwMode="auto">
                <a:xfrm>
                  <a:off x="1000124" y="1257300"/>
                  <a:ext cx="381000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0" y="1047750"/>
                  <a:ext cx="5164320" cy="3181350"/>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41" y="2238039"/>
                <a:ext cx="2326821" cy="1608666"/>
              </a:xfrm>
              <a:prstGeom prst="rect">
                <a:avLst/>
              </a:prstGeom>
            </p:spPr>
          </p:pic>
        </p:grpSp>
        <p:sp>
          <p:nvSpPr>
            <p:cNvPr id="16" name="Rectangle 15"/>
            <p:cNvSpPr/>
            <p:nvPr/>
          </p:nvSpPr>
          <p:spPr>
            <a:xfrm>
              <a:off x="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FFFFFF"/>
                  </a:solidFill>
                </a:rPr>
                <a:t>Ayuda para que los </a:t>
              </a:r>
              <a:r>
                <a:rPr lang="x-none" sz="1600" b="1" i="0" cap="all" smtClean="0">
                  <a:solidFill>
                    <a:srgbClr val="FFFFFF"/>
                  </a:solidFill>
                </a:rPr>
                <a:t>dueños </a:t>
              </a:r>
              <a:r>
                <a:rPr lang="es-US" sz="1600" b="1" i="0" cap="all" dirty="0" smtClean="0">
                  <a:solidFill>
                    <a:srgbClr val="FFFFFF"/>
                  </a:solidFill>
                </a:rPr>
                <a:t>DE </a:t>
              </a:r>
              <a:r>
                <a:rPr lang="x-none" sz="1600" b="1" i="0" cap="all" smtClean="0">
                  <a:solidFill>
                    <a:srgbClr val="FFFFFF"/>
                  </a:solidFill>
                </a:rPr>
                <a:t>negocios </a:t>
              </a:r>
              <a:r>
                <a:rPr lang="x-none" sz="1600" b="1" i="0" cap="all" dirty="0" smtClean="0">
                  <a:solidFill>
                    <a:srgbClr val="FFFFFF"/>
                  </a:solidFill>
                </a:rPr>
                <a:t>cubran gastos generales</a:t>
              </a:r>
            </a:p>
          </p:txBody>
        </p:sp>
      </p:grpSp>
      <p:grpSp>
        <p:nvGrpSpPr>
          <p:cNvPr id="18" name="Group 17"/>
          <p:cNvGrpSpPr/>
          <p:nvPr/>
        </p:nvGrpSpPr>
        <p:grpSpPr>
          <a:xfrm>
            <a:off x="6096000" y="1276357"/>
            <a:ext cx="3048000" cy="3867151"/>
            <a:chOff x="6096000" y="1276350"/>
            <a:chExt cx="3048000" cy="3867151"/>
          </a:xfrm>
        </p:grpSpPr>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17665" t="12895" r="30406"/>
            <a:stretch/>
          </p:blipFill>
          <p:spPr>
            <a:xfrm>
              <a:off x="6108366" y="1276350"/>
              <a:ext cx="3035634" cy="3215020"/>
            </a:xfrm>
            <a:prstGeom prst="rect">
              <a:avLst/>
            </a:prstGeom>
          </p:spPr>
        </p:pic>
        <p:sp>
          <p:nvSpPr>
            <p:cNvPr id="17" name="Rectangle 16"/>
            <p:cNvSpPr/>
            <p:nvPr/>
          </p:nvSpPr>
          <p:spPr>
            <a:xfrm>
              <a:off x="609600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FFFFFF"/>
                  </a:solidFill>
                </a:rPr>
                <a:t>Dueños de PyMEs = </a:t>
              </a:r>
              <a:r>
                <a:rPr lang="en" sz="1600" dirty="0" smtClean="0"/>
                <a:t/>
              </a:r>
              <a:br>
                <a:rPr lang="en" sz="1600" dirty="0" smtClean="0"/>
              </a:br>
              <a:r>
                <a:rPr lang="x-none" sz="1600" b="1" i="0" cap="all" dirty="0" smtClean="0">
                  <a:solidFill>
                    <a:srgbClr val="FFFFFF"/>
                  </a:solidFill>
                </a:rPr>
                <a:t>Empresarios y </a:t>
              </a:r>
              <a:r>
                <a:rPr lang="en" sz="1600" dirty="0" smtClean="0"/>
                <a:t/>
              </a:r>
              <a:br>
                <a:rPr lang="en" sz="1600" dirty="0" smtClean="0"/>
              </a:br>
              <a:r>
                <a:rPr lang="x-none" sz="1600" b="1" i="0" cap="all" dirty="0" smtClean="0">
                  <a:solidFill>
                    <a:srgbClr val="FFFFFF"/>
                  </a:solidFill>
                </a:rPr>
                <a:t>Candidatos a Proprietarios de UnFranchise (UFO)</a:t>
              </a:r>
            </a:p>
          </p:txBody>
        </p:sp>
      </p:grpSp>
      <p:grpSp>
        <p:nvGrpSpPr>
          <p:cNvPr id="21" name="Group 20"/>
          <p:cNvGrpSpPr/>
          <p:nvPr/>
        </p:nvGrpSpPr>
        <p:grpSpPr>
          <a:xfrm>
            <a:off x="3045852" y="1276351"/>
            <a:ext cx="3062514" cy="3867150"/>
            <a:chOff x="3045852" y="1276351"/>
            <a:chExt cx="3062514" cy="3867150"/>
          </a:xfrm>
        </p:grpSpPr>
        <p:pic>
          <p:nvPicPr>
            <p:cNvPr id="19" name="Picture 2" descr="C:\Users\User\Desktop\Loren MA\ISM Day 2 Screenshots\Highlights Day 2\Motivescosmetics new sit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71" b="29718"/>
            <a:stretch/>
          </p:blipFill>
          <p:spPr bwMode="auto">
            <a:xfrm>
              <a:off x="3048000" y="1276351"/>
              <a:ext cx="3060366" cy="38671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45852" y="4046184"/>
              <a:ext cx="3062514" cy="109731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FFFFFF"/>
                  </a:solidFill>
                </a:rPr>
                <a:t>Desarrollar la cartera de clientes por medio de la venta de otras marcas exclusivas</a:t>
              </a:r>
            </a:p>
          </p:txBody>
        </p:sp>
      </p:grpSp>
    </p:spTree>
    <p:extLst>
      <p:ext uri="{BB962C8B-B14F-4D97-AF65-F5344CB8AC3E}">
        <p14:creationId xmlns:p14="http://schemas.microsoft.com/office/powerpoint/2010/main" val="9024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77" y="902565"/>
            <a:ext cx="7307712" cy="3574186"/>
          </a:xfrm>
          <a:prstGeom prst="rect">
            <a:avLst/>
          </a:prstGeom>
        </p:spPr>
      </p:pic>
      <p:sp>
        <p:nvSpPr>
          <p:cNvPr id="9" name="Rectangle 8"/>
          <p:cNvSpPr/>
          <p:nvPr/>
        </p:nvSpPr>
        <p:spPr>
          <a:xfrm>
            <a:off x="0" y="3687943"/>
            <a:ext cx="9144000" cy="11234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TextBox 5"/>
          <p:cNvSpPr txBox="1"/>
          <p:nvPr/>
        </p:nvSpPr>
        <p:spPr>
          <a:xfrm>
            <a:off x="93307" y="4145969"/>
            <a:ext cx="8976048" cy="584775"/>
          </a:xfrm>
          <a:prstGeom prst="rect">
            <a:avLst/>
          </a:prstGeom>
          <a:noFill/>
        </p:spPr>
        <p:txBody>
          <a:bodyPr wrap="square" rtlCol="0">
            <a:spAutoFit/>
          </a:bodyPr>
          <a:lstStyle/>
          <a:p>
            <a:pPr algn="ctr" defTabSz="914400">
              <a:spcAft>
                <a:spcPts val="1200"/>
              </a:spcAft>
            </a:pPr>
            <a:r>
              <a:rPr lang="x-none" sz="1600" b="0" i="0" dirty="0" smtClean="0">
                <a:solidFill>
                  <a:srgbClr val="FFFFFF"/>
                </a:solidFill>
              </a:rPr>
              <a:t>Su WebCenter  está automáticamente habilitado para vender sitios web internacionalmente en todos los</a:t>
            </a:r>
            <a:r>
              <a:rPr lang="en" sz="1600" dirty="0" smtClean="0"/>
              <a:t/>
            </a:r>
            <a:br>
              <a:rPr lang="en" sz="1600" dirty="0" smtClean="0"/>
            </a:br>
            <a:r>
              <a:rPr lang="x-none" sz="1600" b="1" i="0" dirty="0" smtClean="0">
                <a:solidFill>
                  <a:srgbClr val="FFFFFF"/>
                </a:solidFill>
              </a:rPr>
              <a:t>Países Market y Países EMP. </a:t>
            </a:r>
            <a:r>
              <a:rPr lang="x-none" sz="1600" b="1" i="0" u="sng" dirty="0" smtClean="0">
                <a:solidFill>
                  <a:srgbClr val="FFFFFF"/>
                </a:solidFill>
              </a:rPr>
              <a:t>¡Usted obtiene ganancias de ventas al por menor y BV en el País de Origen! </a:t>
            </a:r>
          </a:p>
        </p:txBody>
      </p:sp>
      <p:sp>
        <p:nvSpPr>
          <p:cNvPr id="7" name="Rectangle 6"/>
          <p:cNvSpPr/>
          <p:nvPr/>
        </p:nvSpPr>
        <p:spPr>
          <a:xfrm>
            <a:off x="2682489" y="3687943"/>
            <a:ext cx="3724096" cy="523220"/>
          </a:xfrm>
          <a:prstGeom prst="rect">
            <a:avLst/>
          </a:prstGeom>
        </p:spPr>
        <p:txBody>
          <a:bodyPr wrap="none">
            <a:spAutoFit/>
          </a:bodyPr>
          <a:lstStyle/>
          <a:p>
            <a:pPr algn="ctr" defTabSz="914400">
              <a:spcAft>
                <a:spcPts val="1200"/>
              </a:spcAft>
            </a:pPr>
            <a:r>
              <a:rPr lang="x-none" sz="2800" b="1" i="0" dirty="0" smtClean="0">
                <a:solidFill>
                  <a:srgbClr val="FFFFFF"/>
                </a:solidFill>
              </a:rPr>
              <a:t>Su WebCenter Global</a:t>
            </a:r>
          </a:p>
        </p:txBody>
      </p:sp>
      <p:grpSp>
        <p:nvGrpSpPr>
          <p:cNvPr id="3" name="Group 2"/>
          <p:cNvGrpSpPr/>
          <p:nvPr/>
        </p:nvGrpSpPr>
        <p:grpSpPr>
          <a:xfrm>
            <a:off x="0" y="3"/>
            <a:ext cx="3273778" cy="3856243"/>
            <a:chOff x="0" y="0"/>
            <a:chExt cx="3273778" cy="3856242"/>
          </a:xfrm>
        </p:grpSpPr>
        <p:sp>
          <p:nvSpPr>
            <p:cNvPr id="2" name="Rectangle 1"/>
            <p:cNvSpPr/>
            <p:nvPr/>
          </p:nvSpPr>
          <p:spPr>
            <a:xfrm>
              <a:off x="0" y="0"/>
              <a:ext cx="3273778" cy="3687943"/>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225778" y="162924"/>
              <a:ext cx="2610555" cy="3693318"/>
            </a:xfrm>
            <a:prstGeom prst="rect">
              <a:avLst/>
            </a:prstGeom>
            <a:noFill/>
          </p:spPr>
          <p:txBody>
            <a:bodyPr wrap="square" rtlCol="0">
              <a:spAutoFit/>
            </a:bodyPr>
            <a:lstStyle/>
            <a:p>
              <a:pPr marL="285750" indent="-285750" defTabSz="914400">
                <a:buFont typeface="Arial"/>
                <a:buChar char="•"/>
              </a:pPr>
              <a:r>
                <a:rPr lang="x-none" sz="1800" b="1" i="0" dirty="0" smtClean="0">
                  <a:solidFill>
                    <a:srgbClr val="FFFFFF"/>
                  </a:solidFill>
                </a:rPr>
                <a:t>Australia</a:t>
              </a:r>
            </a:p>
            <a:p>
              <a:pPr marL="285750" indent="-285750" defTabSz="914400">
                <a:buFont typeface="Arial"/>
                <a:buChar char="•"/>
              </a:pPr>
              <a:r>
                <a:rPr lang="x-none" sz="1800" b="1" i="0" dirty="0" smtClean="0">
                  <a:solidFill>
                    <a:srgbClr val="FFFFFF"/>
                  </a:solidFill>
                </a:rPr>
                <a:t>Bahamas</a:t>
              </a:r>
            </a:p>
            <a:p>
              <a:pPr marL="285750" indent="-285750" defTabSz="914400">
                <a:buFont typeface="Arial"/>
                <a:buChar char="•"/>
              </a:pPr>
              <a:r>
                <a:rPr lang="x-none" sz="1800" b="1" i="0" dirty="0" smtClean="0">
                  <a:solidFill>
                    <a:srgbClr val="FFFFFF"/>
                  </a:solidFill>
                </a:rPr>
                <a:t>Canadá</a:t>
              </a:r>
            </a:p>
            <a:p>
              <a:pPr marL="285750" indent="-285750" defTabSz="914400">
                <a:buFont typeface="Arial"/>
                <a:buChar char="•"/>
              </a:pPr>
              <a:r>
                <a:rPr lang="x-none" sz="1800" b="1" i="0" dirty="0" smtClean="0">
                  <a:solidFill>
                    <a:srgbClr val="FFFFFF"/>
                  </a:solidFill>
                </a:rPr>
                <a:t>Chile </a:t>
              </a:r>
            </a:p>
            <a:p>
              <a:pPr marL="285750" indent="-285750" defTabSz="914400">
                <a:buFont typeface="Arial"/>
                <a:buChar char="•"/>
              </a:pPr>
              <a:r>
                <a:rPr lang="x-none" sz="1800" b="1" i="0" dirty="0" smtClean="0">
                  <a:solidFill>
                    <a:srgbClr val="FFFFFF"/>
                  </a:solidFill>
                </a:rPr>
                <a:t>China</a:t>
              </a:r>
            </a:p>
            <a:p>
              <a:pPr marL="285750" indent="-285750" defTabSz="914400">
                <a:buFont typeface="Arial"/>
                <a:buChar char="•"/>
              </a:pPr>
              <a:r>
                <a:rPr lang="x-none" sz="1800" b="1" i="0" dirty="0" smtClean="0">
                  <a:solidFill>
                    <a:srgbClr val="FFFFFF"/>
                  </a:solidFill>
                </a:rPr>
                <a:t>Colombia</a:t>
              </a:r>
            </a:p>
            <a:p>
              <a:pPr marL="285750" indent="-285750" defTabSz="914400">
                <a:buFont typeface="Arial"/>
                <a:buChar char="•"/>
              </a:pPr>
              <a:r>
                <a:rPr lang="x-none" sz="1800" b="1" i="0" dirty="0" smtClean="0">
                  <a:solidFill>
                    <a:srgbClr val="FFFFFF"/>
                  </a:solidFill>
                </a:rPr>
                <a:t>Costa Rica</a:t>
              </a:r>
            </a:p>
            <a:p>
              <a:pPr marL="285750" indent="-285750" defTabSz="914400">
                <a:buFont typeface="Arial"/>
                <a:buChar char="•"/>
              </a:pPr>
              <a:r>
                <a:rPr lang="x-none" sz="1800" b="1" i="0" dirty="0" smtClean="0">
                  <a:solidFill>
                    <a:srgbClr val="FFFFFF"/>
                  </a:solidFill>
                </a:rPr>
                <a:t>República Dominicana</a:t>
              </a:r>
            </a:p>
            <a:p>
              <a:pPr marL="285750" indent="-285750" defTabSz="914400">
                <a:buFont typeface="Arial"/>
                <a:buChar char="•"/>
              </a:pPr>
              <a:r>
                <a:rPr lang="x-none" sz="1800" b="1" i="0" dirty="0" smtClean="0">
                  <a:solidFill>
                    <a:srgbClr val="FFFFFF"/>
                  </a:solidFill>
                </a:rPr>
                <a:t>Ecuador</a:t>
              </a:r>
            </a:p>
            <a:p>
              <a:pPr marL="285750" indent="-285750" defTabSz="914400">
                <a:buFont typeface="Arial"/>
                <a:buChar char="•"/>
              </a:pPr>
              <a:r>
                <a:rPr lang="x-none" sz="1800" b="1" i="0" dirty="0" smtClean="0">
                  <a:solidFill>
                    <a:srgbClr val="FFFFFF"/>
                  </a:solidFill>
                </a:rPr>
                <a:t>Hong Kong</a:t>
              </a:r>
            </a:p>
            <a:p>
              <a:pPr marL="285750" indent="-285750" defTabSz="914400">
                <a:buFont typeface="Arial"/>
                <a:buChar char="•"/>
              </a:pPr>
              <a:r>
                <a:rPr lang="x-none" sz="1800" b="1" i="0" dirty="0" smtClean="0">
                  <a:solidFill>
                    <a:srgbClr val="FFFFFF"/>
                  </a:solidFill>
                </a:rPr>
                <a:t>Indonesia</a:t>
              </a:r>
            </a:p>
            <a:p>
              <a:pPr marL="285750" indent="-285750" defTabSz="914400">
                <a:buFont typeface="Arial"/>
                <a:buChar char="•"/>
              </a:pPr>
              <a:r>
                <a:rPr lang="x-none" sz="1800" b="1" i="0" dirty="0" smtClean="0">
                  <a:solidFill>
                    <a:srgbClr val="FFFFFF"/>
                  </a:solidFill>
                </a:rPr>
                <a:t>Irlanda</a:t>
              </a:r>
            </a:p>
            <a:p>
              <a:pPr marL="285750" indent="-285750" defTabSz="914400">
                <a:buFont typeface="Arial"/>
                <a:buChar char="•"/>
              </a:pPr>
              <a:endParaRPr lang="en-US" b="1" dirty="0">
                <a:solidFill>
                  <a:prstClr val="white"/>
                </a:solidFill>
                <a:latin typeface="Calibri"/>
              </a:endParaRPr>
            </a:p>
          </p:txBody>
        </p:sp>
      </p:grpSp>
      <p:grpSp>
        <p:nvGrpSpPr>
          <p:cNvPr id="4" name="Group 3"/>
          <p:cNvGrpSpPr/>
          <p:nvPr/>
        </p:nvGrpSpPr>
        <p:grpSpPr>
          <a:xfrm>
            <a:off x="5870222" y="1"/>
            <a:ext cx="3273778" cy="3672554"/>
            <a:chOff x="5870222" y="0"/>
            <a:chExt cx="3273778" cy="3672554"/>
          </a:xfrm>
        </p:grpSpPr>
        <p:sp>
          <p:nvSpPr>
            <p:cNvPr id="8" name="Rectangle 7"/>
            <p:cNvSpPr/>
            <p:nvPr/>
          </p:nvSpPr>
          <p:spPr>
            <a:xfrm>
              <a:off x="5870222" y="0"/>
              <a:ext cx="3273778" cy="3672554"/>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TextBox 11"/>
            <p:cNvSpPr txBox="1"/>
            <p:nvPr/>
          </p:nvSpPr>
          <p:spPr>
            <a:xfrm>
              <a:off x="6191955" y="116269"/>
              <a:ext cx="2610555" cy="3416320"/>
            </a:xfrm>
            <a:prstGeom prst="rect">
              <a:avLst/>
            </a:prstGeom>
            <a:noFill/>
          </p:spPr>
          <p:txBody>
            <a:bodyPr wrap="square" rtlCol="0">
              <a:spAutoFit/>
            </a:bodyPr>
            <a:lstStyle/>
            <a:p>
              <a:pPr marL="285750" indent="-285750" defTabSz="914400">
                <a:buFont typeface="Arial"/>
                <a:buChar char="•"/>
              </a:pPr>
              <a:r>
                <a:rPr lang="x-none" sz="1800" b="1" i="0" dirty="0" smtClean="0">
                  <a:solidFill>
                    <a:srgbClr val="FFFFFF"/>
                  </a:solidFill>
                </a:rPr>
                <a:t>Jamaica</a:t>
              </a:r>
            </a:p>
            <a:p>
              <a:pPr marL="285750" indent="-285750" defTabSz="914400">
                <a:buFont typeface="Arial"/>
                <a:buChar char="•"/>
              </a:pPr>
              <a:r>
                <a:rPr lang="x-none" sz="1800" b="1" i="0" dirty="0" smtClean="0">
                  <a:solidFill>
                    <a:srgbClr val="FFFFFF"/>
                  </a:solidFill>
                </a:rPr>
                <a:t>Región Administrativa Especial de Macao, China</a:t>
              </a:r>
            </a:p>
            <a:p>
              <a:pPr marL="285750" indent="-285750" defTabSz="914400">
                <a:buFont typeface="Arial"/>
                <a:buChar char="•"/>
              </a:pPr>
              <a:r>
                <a:rPr lang="x-none" sz="1800" b="1" i="0" dirty="0" smtClean="0">
                  <a:solidFill>
                    <a:srgbClr val="FFFFFF"/>
                  </a:solidFill>
                </a:rPr>
                <a:t>México</a:t>
              </a:r>
            </a:p>
            <a:p>
              <a:pPr marL="285750" indent="-285750" defTabSz="914400">
                <a:buFont typeface="Arial"/>
                <a:buChar char="•"/>
              </a:pPr>
              <a:r>
                <a:rPr lang="x-none" sz="1800" b="1" i="0" dirty="0" smtClean="0">
                  <a:solidFill>
                    <a:srgbClr val="FFFFFF"/>
                  </a:solidFill>
                </a:rPr>
                <a:t>Nueva Zelanda</a:t>
              </a:r>
            </a:p>
            <a:p>
              <a:pPr marL="285750" indent="-285750" defTabSz="914400">
                <a:buFont typeface="Arial"/>
                <a:buChar char="•"/>
              </a:pPr>
              <a:r>
                <a:rPr lang="x-none" sz="1800" b="1" i="0" dirty="0" smtClean="0">
                  <a:solidFill>
                    <a:srgbClr val="FFFFFF"/>
                  </a:solidFill>
                </a:rPr>
                <a:t>Panamá</a:t>
              </a:r>
            </a:p>
            <a:p>
              <a:pPr marL="285750" indent="-285750" defTabSz="914400">
                <a:buFont typeface="Arial"/>
                <a:buChar char="•"/>
              </a:pPr>
              <a:r>
                <a:rPr lang="x-none" sz="1800" b="1" i="0" dirty="0" smtClean="0">
                  <a:solidFill>
                    <a:srgbClr val="FFFFFF"/>
                  </a:solidFill>
                </a:rPr>
                <a:t>Filipinas</a:t>
              </a:r>
            </a:p>
            <a:p>
              <a:pPr marL="285750" indent="-285750" defTabSz="914400">
                <a:buFont typeface="Arial"/>
                <a:buChar char="•"/>
              </a:pPr>
              <a:r>
                <a:rPr lang="x-none" sz="1800" b="1" i="0" dirty="0" smtClean="0">
                  <a:solidFill>
                    <a:srgbClr val="FFFFFF"/>
                  </a:solidFill>
                </a:rPr>
                <a:t>Singapur</a:t>
              </a:r>
            </a:p>
            <a:p>
              <a:pPr marL="285750" indent="-285750" defTabSz="914400">
                <a:buFont typeface="Arial"/>
                <a:buChar char="•"/>
              </a:pPr>
              <a:r>
                <a:rPr lang="x-none" sz="1800" b="1" i="0" dirty="0" smtClean="0">
                  <a:solidFill>
                    <a:srgbClr val="FFFFFF"/>
                  </a:solidFill>
                </a:rPr>
                <a:t>España</a:t>
              </a:r>
            </a:p>
            <a:p>
              <a:pPr marL="285750" indent="-285750" defTabSz="914400">
                <a:buFont typeface="Arial"/>
                <a:buChar char="•"/>
              </a:pPr>
              <a:r>
                <a:rPr lang="x-none" sz="1800" b="1" i="0" dirty="0" smtClean="0">
                  <a:solidFill>
                    <a:srgbClr val="FFFFFF"/>
                  </a:solidFill>
                </a:rPr>
                <a:t>Taiwán</a:t>
              </a:r>
            </a:p>
            <a:p>
              <a:pPr marL="285750" indent="-285750" defTabSz="914400">
                <a:buFont typeface="Arial"/>
                <a:buChar char="•"/>
              </a:pPr>
              <a:r>
                <a:rPr lang="x-none" sz="1800" b="1" i="0" dirty="0" smtClean="0">
                  <a:solidFill>
                    <a:srgbClr val="FFFFFF"/>
                  </a:solidFill>
                </a:rPr>
                <a:t>Reino Unido</a:t>
              </a:r>
            </a:p>
            <a:p>
              <a:pPr marL="285750" indent="-285750" defTabSz="914400">
                <a:buFont typeface="Arial"/>
                <a:buChar char="•"/>
              </a:pPr>
              <a:r>
                <a:rPr lang="x-none" sz="1800" b="1" i="0" dirty="0" smtClean="0">
                  <a:solidFill>
                    <a:srgbClr val="FFFFFF"/>
                  </a:solidFill>
                </a:rPr>
                <a:t>Estados Unidos</a:t>
              </a:r>
            </a:p>
            <a:p>
              <a:pPr marL="285750" indent="-285750" defTabSz="914400">
                <a:buFont typeface="Arial"/>
                <a:buChar char="•"/>
              </a:pPr>
              <a:endParaRPr lang="en-US" b="1" dirty="0">
                <a:solidFill>
                  <a:prstClr val="white"/>
                </a:solidFill>
                <a:latin typeface="Calibri"/>
              </a:endParaRPr>
            </a:p>
          </p:txBody>
        </p:sp>
      </p:grpSp>
    </p:spTree>
    <p:extLst>
      <p:ext uri="{BB962C8B-B14F-4D97-AF65-F5344CB8AC3E}">
        <p14:creationId xmlns:p14="http://schemas.microsoft.com/office/powerpoint/2010/main" val="213514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5029213" y="666757"/>
            <a:ext cx="4114801" cy="646331"/>
          </a:xfrm>
          <a:prstGeom prst="rect">
            <a:avLst/>
          </a:prstGeom>
          <a:solidFill>
            <a:schemeClr val="accent5">
              <a:lumMod val="75000"/>
            </a:schemeClr>
          </a:solidFill>
        </p:spPr>
        <p:txBody>
          <a:bodyPr wrap="square">
            <a:spAutoFit/>
          </a:bodyPr>
          <a:lstStyle/>
          <a:p>
            <a:pPr algn="ctr" defTabSz="914400">
              <a:spcAft>
                <a:spcPts val="600"/>
              </a:spcAft>
            </a:pPr>
            <a:r>
              <a:rPr lang="x-none" sz="3600" b="1" i="0" cap="all" dirty="0" smtClean="0">
                <a:solidFill>
                  <a:srgbClr val="FFFFFF"/>
                </a:solidFill>
              </a:rPr>
              <a:t>¡Absolutamente!</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5143500" cy="5143500"/>
          </a:xfrm>
          <a:prstGeom prst="rect">
            <a:avLst/>
          </a:prstGeom>
          <a:effectLst>
            <a:innerShdw blurRad="63500" dist="50800">
              <a:prstClr val="black">
                <a:alpha val="50000"/>
              </a:prstClr>
            </a:innerShdw>
          </a:effectLst>
        </p:spPr>
      </p:pic>
      <p:sp>
        <p:nvSpPr>
          <p:cNvPr id="5" name="Rectangle 4"/>
          <p:cNvSpPr/>
          <p:nvPr/>
        </p:nvSpPr>
        <p:spPr>
          <a:xfrm>
            <a:off x="0" y="3493358"/>
            <a:ext cx="5143500" cy="830997"/>
          </a:xfrm>
          <a:prstGeom prst="rect">
            <a:avLst/>
          </a:prstGeom>
          <a:solidFill>
            <a:schemeClr val="accent6">
              <a:lumMod val="75000"/>
            </a:schemeClr>
          </a:solidFill>
        </p:spPr>
        <p:txBody>
          <a:bodyPr wrap="square">
            <a:spAutoFit/>
          </a:bodyPr>
          <a:lstStyle/>
          <a:p>
            <a:pPr algn="ctr" defTabSz="914400"/>
            <a:r>
              <a:rPr lang="x-none" sz="2400" b="1" i="0" cap="all" dirty="0" smtClean="0">
                <a:solidFill>
                  <a:srgbClr val="FFFFFF"/>
                </a:solidFill>
              </a:rPr>
              <a:t>¿Es esta una oportunidad </a:t>
            </a:r>
            <a:r>
              <a:rPr lang="x-none" sz="2400" b="1" i="0" cap="all" smtClean="0">
                <a:solidFill>
                  <a:srgbClr val="FFFFFF"/>
                </a:solidFill>
              </a:rPr>
              <a:t>rentable?</a:t>
            </a:r>
            <a:endParaRPr lang="x-none" sz="2400" b="1" i="0" cap="all" dirty="0" smtClean="0">
              <a:solidFill>
                <a:srgbClr val="FFFFFF"/>
              </a:solidFill>
            </a:endParaRPr>
          </a:p>
        </p:txBody>
      </p:sp>
      <p:sp>
        <p:nvSpPr>
          <p:cNvPr id="6" name="Rectangle 5"/>
          <p:cNvSpPr/>
          <p:nvPr/>
        </p:nvSpPr>
        <p:spPr>
          <a:xfrm>
            <a:off x="5410200" y="1809755"/>
            <a:ext cx="3505200" cy="3123932"/>
          </a:xfrm>
          <a:prstGeom prst="rect">
            <a:avLst/>
          </a:prstGeom>
        </p:spPr>
        <p:txBody>
          <a:bodyPr wrap="square">
            <a:spAutoFit/>
          </a:bodyPr>
          <a:lstStyle/>
          <a:p>
            <a:pPr marL="290513" lvl="1" indent="-290513" defTabSz="914400">
              <a:spcAft>
                <a:spcPts val="600"/>
              </a:spcAft>
              <a:buFont typeface="Courier New" panose="02070309020205020404" pitchFamily="49" charset="0"/>
              <a:buChar char="o"/>
            </a:pPr>
            <a:r>
              <a:rPr lang="x-none" sz="1900" b="1" i="0" cap="all" smtClean="0">
                <a:solidFill>
                  <a:srgbClr val="FFFFFF"/>
                </a:solidFill>
              </a:rPr>
              <a:t>Potencial de ganancias elevadas de </a:t>
            </a:r>
            <a:r>
              <a:rPr lang="x-none" sz="1900" b="1" i="0" cap="all" dirty="0" smtClean="0">
                <a:solidFill>
                  <a:srgbClr val="FFFFFF"/>
                </a:solidFill>
              </a:rPr>
              <a:t>ventas al por menor </a:t>
            </a:r>
          </a:p>
          <a:p>
            <a:pPr marL="290513" lvl="1" indent="-290513" defTabSz="914400">
              <a:spcAft>
                <a:spcPts val="600"/>
              </a:spcAft>
              <a:buFont typeface="Courier New" panose="02070309020205020404" pitchFamily="49" charset="0"/>
              <a:buChar char="o"/>
            </a:pPr>
            <a:r>
              <a:rPr lang="x-none" sz="1900" b="1" i="0" cap="all" dirty="0" smtClean="0">
                <a:solidFill>
                  <a:srgbClr val="FFFFFF"/>
                </a:solidFill>
              </a:rPr>
              <a:t>Ingreso BV residual</a:t>
            </a:r>
          </a:p>
          <a:p>
            <a:pPr marL="290513" lvl="1" indent="-290513" defTabSz="914400">
              <a:spcAft>
                <a:spcPts val="600"/>
              </a:spcAft>
              <a:buFont typeface="Courier New" panose="02070309020205020404" pitchFamily="49" charset="0"/>
              <a:buChar char="o"/>
            </a:pPr>
            <a:r>
              <a:rPr lang="x-none" sz="1900" b="1" i="0" cap="all" dirty="0" smtClean="0">
                <a:solidFill>
                  <a:srgbClr val="FFFFFF"/>
                </a:solidFill>
              </a:rPr>
              <a:t>Duplicación</a:t>
            </a:r>
          </a:p>
          <a:p>
            <a:pPr marL="290513" lvl="1" indent="-290513" defTabSz="914400">
              <a:spcAft>
                <a:spcPts val="600"/>
              </a:spcAft>
              <a:buFont typeface="Courier New" panose="02070309020205020404" pitchFamily="49" charset="0"/>
              <a:buChar char="o"/>
            </a:pPr>
            <a:r>
              <a:rPr lang="x-none" sz="1900" b="1" i="0" cap="all" dirty="0" smtClean="0">
                <a:solidFill>
                  <a:srgbClr val="FFFFFF"/>
                </a:solidFill>
              </a:rPr>
              <a:t>Desarrollo de la Cartera de Clientes</a:t>
            </a:r>
          </a:p>
          <a:p>
            <a:pPr marL="290513" lvl="1" indent="-290513" defTabSz="914400">
              <a:spcAft>
                <a:spcPts val="600"/>
              </a:spcAft>
              <a:buFont typeface="Courier New" panose="02070309020205020404" pitchFamily="49" charset="0"/>
              <a:buChar char="o"/>
            </a:pPr>
            <a:r>
              <a:rPr lang="x-none" sz="1900" b="1" i="0" cap="all" dirty="0" smtClean="0">
                <a:solidFill>
                  <a:srgbClr val="FFFFFF"/>
                </a:solidFill>
              </a:rPr>
              <a:t>Expansión global y del EMP</a:t>
            </a:r>
          </a:p>
        </p:txBody>
      </p:sp>
    </p:spTree>
    <p:extLst>
      <p:ext uri="{BB962C8B-B14F-4D97-AF65-F5344CB8AC3E}">
        <p14:creationId xmlns:p14="http://schemas.microsoft.com/office/powerpoint/2010/main" val="39572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1899" b="3413"/>
          <a:stretch/>
        </p:blipFill>
        <p:spPr>
          <a:xfrm>
            <a:off x="0" y="-19050"/>
            <a:ext cx="9144000" cy="5162550"/>
          </a:xfrm>
          <a:prstGeom prst="rect">
            <a:avLst/>
          </a:prstGeom>
        </p:spPr>
      </p:pic>
      <p:sp>
        <p:nvSpPr>
          <p:cNvPr id="4" name="Rectangle 3"/>
          <p:cNvSpPr/>
          <p:nvPr/>
        </p:nvSpPr>
        <p:spPr>
          <a:xfrm>
            <a:off x="4953000" y="-19050"/>
            <a:ext cx="3276600" cy="516255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900" b="1" i="0" cap="all" dirty="0" smtClean="0">
                <a:solidFill>
                  <a:srgbClr val="FFFFFF"/>
                </a:solidFill>
              </a:rPr>
              <a:t>Nos hemos establecido en el mercado </a:t>
            </a:r>
            <a:r>
              <a:rPr lang="en" sz="1900" dirty="0" smtClean="0"/>
              <a:t/>
            </a:r>
            <a:br>
              <a:rPr lang="en" sz="1900" dirty="0" smtClean="0"/>
            </a:br>
            <a:endParaRPr lang="en" sz="1900" dirty="0" smtClean="0"/>
          </a:p>
          <a:p>
            <a:pPr marL="285750" indent="-285750" defTabSz="914400">
              <a:spcAft>
                <a:spcPts val="1200"/>
              </a:spcAft>
              <a:buFont typeface="Courier New" panose="02070309020205020404" pitchFamily="49" charset="0"/>
              <a:buChar char="o"/>
            </a:pPr>
            <a:r>
              <a:rPr lang="x-none" sz="1500" b="0" i="0" dirty="0" smtClean="0">
                <a:solidFill>
                  <a:srgbClr val="FFFFFF"/>
                </a:solidFill>
              </a:rPr>
              <a:t>¡Tenemos un producto increíble que constituye una inversión rentable para su cliente! </a:t>
            </a:r>
          </a:p>
          <a:p>
            <a:pPr marL="285750" indent="-285750" defTabSz="914400">
              <a:spcAft>
                <a:spcPts val="1200"/>
              </a:spcAft>
              <a:buFont typeface="Courier New" panose="02070309020205020404" pitchFamily="49" charset="0"/>
              <a:buChar char="o"/>
            </a:pPr>
            <a:r>
              <a:rPr lang="x-none" sz="1500" b="0" i="0" dirty="0" smtClean="0">
                <a:solidFill>
                  <a:srgbClr val="FFFFFF"/>
                </a:solidFill>
              </a:rPr>
              <a:t>Hay un potencial de ganancia y</a:t>
            </a:r>
            <a:r>
              <a:rPr lang="x-none" sz="1500" b="0" i="0" smtClean="0">
                <a:solidFill>
                  <a:srgbClr val="FFFFFF"/>
                </a:solidFill>
              </a:rPr>
              <a:t> </a:t>
            </a:r>
            <a:r>
              <a:rPr lang="es-US" sz="1500" b="0" i="0" dirty="0" smtClean="0">
                <a:solidFill>
                  <a:srgbClr val="FFFFFF"/>
                </a:solidFill>
              </a:rPr>
              <a:t/>
            </a:r>
            <a:br>
              <a:rPr lang="es-US" sz="1500" b="0" i="0" dirty="0" smtClean="0">
                <a:solidFill>
                  <a:srgbClr val="FFFFFF"/>
                </a:solidFill>
              </a:rPr>
            </a:br>
            <a:r>
              <a:rPr lang="x-none" sz="1500" b="0" i="0" smtClean="0">
                <a:solidFill>
                  <a:srgbClr val="FFFFFF"/>
                </a:solidFill>
              </a:rPr>
              <a:t>crecimiento</a:t>
            </a:r>
            <a:r>
              <a:rPr lang="es-US" sz="1500" b="0" i="0" dirty="0" smtClean="0">
                <a:solidFill>
                  <a:srgbClr val="FFFFFF"/>
                </a:solidFill>
              </a:rPr>
              <a:t> sólidos para</a:t>
            </a:r>
            <a:r>
              <a:rPr lang="x-none" sz="1500" b="0" i="0" dirty="0" smtClean="0">
                <a:solidFill>
                  <a:srgbClr val="FFFFFF"/>
                </a:solidFill>
              </a:rPr>
              <a:t> usted, el Propietario de WebCenter.</a:t>
            </a:r>
          </a:p>
          <a:p>
            <a:pPr marL="285750" indent="-285750" defTabSz="914400">
              <a:spcAft>
                <a:spcPts val="1200"/>
              </a:spcAft>
              <a:buFont typeface="Courier New" panose="02070309020205020404" pitchFamily="49" charset="0"/>
              <a:buChar char="o"/>
            </a:pPr>
            <a:r>
              <a:rPr lang="x-none" sz="1500" b="0" i="0" dirty="0" smtClean="0">
                <a:solidFill>
                  <a:srgbClr val="FFFFFF"/>
                </a:solidFill>
              </a:rPr>
              <a:t>Veamos ahora el sistema que respalda el producto y su potencial </a:t>
            </a:r>
          </a:p>
        </p:txBody>
      </p:sp>
    </p:spTree>
    <p:extLst>
      <p:ext uri="{BB962C8B-B14F-4D97-AF65-F5344CB8AC3E}">
        <p14:creationId xmlns:p14="http://schemas.microsoft.com/office/powerpoint/2010/main" val="38082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0"/>
            <a:ext cx="4648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7" name="Rectangle 6"/>
          <p:cNvSpPr/>
          <p:nvPr/>
        </p:nvSpPr>
        <p:spPr>
          <a:xfrm>
            <a:off x="4729057" y="895357"/>
            <a:ext cx="3826288" cy="461665"/>
          </a:xfrm>
          <a:prstGeom prst="rect">
            <a:avLst/>
          </a:prstGeom>
        </p:spPr>
        <p:txBody>
          <a:bodyPr wrap="none">
            <a:spAutoFit/>
          </a:bodyPr>
          <a:lstStyle/>
          <a:p>
            <a:pPr defTabSz="914400">
              <a:spcAft>
                <a:spcPts val="1200"/>
              </a:spcAft>
            </a:pPr>
            <a:r>
              <a:rPr lang="x-none" sz="2400" b="1" i="0" cap="all" dirty="0" smtClean="0">
                <a:solidFill>
                  <a:srgbClr val="FFFFFF"/>
                </a:solidFill>
              </a:rPr>
              <a:t>Y, ¿qué estamos vendiendo?</a:t>
            </a:r>
          </a:p>
        </p:txBody>
      </p:sp>
      <p:sp>
        <p:nvSpPr>
          <p:cNvPr id="8" name="Pentagon 7"/>
          <p:cNvSpPr/>
          <p:nvPr/>
        </p:nvSpPr>
        <p:spPr>
          <a:xfrm>
            <a:off x="4495800" y="17335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400" b="0" i="0" dirty="0" smtClean="0">
                <a:solidFill>
                  <a:srgbClr val="FFFFFF"/>
                </a:solidFill>
              </a:rPr>
              <a:t>¿Sitios web? ¿Servicios?</a:t>
            </a:r>
          </a:p>
        </p:txBody>
      </p:sp>
      <p:sp>
        <p:nvSpPr>
          <p:cNvPr id="9" name="Pentagon 8"/>
          <p:cNvSpPr/>
          <p:nvPr/>
        </p:nvSpPr>
        <p:spPr>
          <a:xfrm flipH="1">
            <a:off x="5486400" y="2724153"/>
            <a:ext cx="3657600" cy="748336"/>
          </a:xfrm>
          <a:prstGeom prst="homePlate">
            <a:avLst>
              <a:gd name="adj" fmla="val 30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400" b="0" i="0" dirty="0" smtClean="0">
                <a:solidFill>
                  <a:srgbClr val="FFFFFF"/>
                </a:solidFill>
              </a:rPr>
              <a:t>¿Herramientas de</a:t>
            </a:r>
            <a:r>
              <a:rPr lang="x-none" sz="2400" b="0" i="0" smtClean="0">
                <a:solidFill>
                  <a:srgbClr val="FFFFFF"/>
                </a:solidFill>
              </a:rPr>
              <a:t> </a:t>
            </a:r>
            <a:r>
              <a:rPr lang="es-US" sz="2400" b="0" i="0" dirty="0" smtClean="0">
                <a:solidFill>
                  <a:srgbClr val="FFFFFF"/>
                </a:solidFill>
              </a:rPr>
              <a:t/>
            </a:r>
            <a:br>
              <a:rPr lang="es-US" sz="2400" b="0" i="0" dirty="0" smtClean="0">
                <a:solidFill>
                  <a:srgbClr val="FFFFFF"/>
                </a:solidFill>
              </a:rPr>
            </a:br>
            <a:r>
              <a:rPr lang="x-none" sz="2400" b="0" i="0" smtClean="0">
                <a:solidFill>
                  <a:srgbClr val="FFFFFF"/>
                </a:solidFill>
              </a:rPr>
              <a:t>comercialización</a:t>
            </a:r>
            <a:r>
              <a:rPr lang="x-none" sz="2400" b="0" i="0" dirty="0" smtClean="0">
                <a:solidFill>
                  <a:srgbClr val="FFFFFF"/>
                </a:solidFill>
              </a:rPr>
              <a:t>?</a:t>
            </a:r>
          </a:p>
        </p:txBody>
      </p:sp>
      <p:sp>
        <p:nvSpPr>
          <p:cNvPr id="10" name="Pentagon 9"/>
          <p:cNvSpPr/>
          <p:nvPr/>
        </p:nvSpPr>
        <p:spPr>
          <a:xfrm>
            <a:off x="4503506" y="37147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400" b="0" i="0" dirty="0" smtClean="0">
                <a:solidFill>
                  <a:srgbClr val="FFFFFF"/>
                </a:solidFill>
              </a:rPr>
              <a:t>¿Ambos?</a:t>
            </a:r>
          </a:p>
        </p:txBody>
      </p:sp>
      <p:sp>
        <p:nvSpPr>
          <p:cNvPr id="4" name="Rectangle 3"/>
          <p:cNvSpPr/>
          <p:nvPr/>
        </p:nvSpPr>
        <p:spPr>
          <a:xfrm>
            <a:off x="0" y="0"/>
            <a:ext cx="44958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Rectangle 5"/>
          <p:cNvSpPr/>
          <p:nvPr/>
        </p:nvSpPr>
        <p:spPr>
          <a:xfrm>
            <a:off x="685800" y="1047757"/>
            <a:ext cx="3124200" cy="3785652"/>
          </a:xfrm>
          <a:prstGeom prst="rect">
            <a:avLst/>
          </a:prstGeom>
        </p:spPr>
        <p:txBody>
          <a:bodyPr wrap="square">
            <a:spAutoFit/>
          </a:bodyPr>
          <a:lstStyle/>
          <a:p>
            <a:pPr defTabSz="914400">
              <a:spcAft>
                <a:spcPts val="1200"/>
              </a:spcAft>
            </a:pPr>
            <a:r>
              <a:rPr lang="x-none" sz="2000" b="1" i="0" cap="all" dirty="0" smtClean="0">
                <a:solidFill>
                  <a:srgbClr val="FFFFFF"/>
                </a:solidFill>
              </a:rPr>
              <a:t>Las capacitaciones WCT 101 y 201 explican a fondo nuestro sistema de ventas.</a:t>
            </a:r>
          </a:p>
          <a:p>
            <a:pPr defTabSz="914400">
              <a:spcAft>
                <a:spcPts val="1200"/>
              </a:spcAft>
            </a:pPr>
            <a:endParaRPr lang="en-US" sz="2000" b="1" cap="all" dirty="0">
              <a:solidFill>
                <a:prstClr val="white"/>
              </a:solidFill>
              <a:latin typeface="Calibri"/>
            </a:endParaRPr>
          </a:p>
          <a:p>
            <a:pPr defTabSz="914400">
              <a:spcAft>
                <a:spcPts val="1200"/>
              </a:spcAft>
            </a:pPr>
            <a:r>
              <a:rPr lang="x-none" sz="2000" b="1" i="0" cap="all" dirty="0" smtClean="0">
                <a:solidFill>
                  <a:srgbClr val="FFFFFF"/>
                </a:solidFill>
              </a:rPr>
              <a:t>Lo que queremos enseñar ahora son los elementos fundamentales que componen nuestro sistema </a:t>
            </a:r>
            <a:r>
              <a:rPr lang="x-none" sz="2000" b="1" i="0" cap="all" smtClean="0">
                <a:solidFill>
                  <a:srgbClr val="FFFFFF"/>
                </a:solidFill>
              </a:rPr>
              <a:t>de ventas.</a:t>
            </a:r>
            <a:endParaRPr lang="x-none" sz="2000" b="1" i="0" cap="all" dirty="0" smtClean="0">
              <a:solidFill>
                <a:srgbClr val="FFFFFF"/>
              </a:solidFill>
            </a:endParaRPr>
          </a:p>
        </p:txBody>
      </p:sp>
    </p:spTree>
    <p:extLst>
      <p:ext uri="{BB962C8B-B14F-4D97-AF65-F5344CB8AC3E}">
        <p14:creationId xmlns:p14="http://schemas.microsoft.com/office/powerpoint/2010/main" val="21275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6609"/>
          <a:stretch/>
        </p:blipFill>
        <p:spPr>
          <a:xfrm>
            <a:off x="0" y="0"/>
            <a:ext cx="4824511" cy="5143500"/>
          </a:xfrm>
          <a:prstGeom prst="rect">
            <a:avLst/>
          </a:prstGeom>
          <a:effectLst>
            <a:innerShdw blurRad="63500" dist="50800">
              <a:prstClr val="black">
                <a:alpha val="50000"/>
              </a:prstClr>
            </a:innerShdw>
          </a:effectLst>
        </p:spPr>
      </p:pic>
      <p:sp>
        <p:nvSpPr>
          <p:cNvPr id="5" name="TextBox 4"/>
          <p:cNvSpPr txBox="1"/>
          <p:nvPr/>
        </p:nvSpPr>
        <p:spPr>
          <a:xfrm>
            <a:off x="4648200" y="1962150"/>
            <a:ext cx="4648200" cy="1938992"/>
          </a:xfrm>
          <a:prstGeom prst="rect">
            <a:avLst/>
          </a:prstGeom>
          <a:noFill/>
        </p:spPr>
        <p:txBody>
          <a:bodyPr wrap="square" rtlCol="0">
            <a:spAutoFit/>
          </a:bodyPr>
          <a:lstStyle/>
          <a:p>
            <a:pPr algn="ctr" defTabSz="914400"/>
            <a:r>
              <a:rPr lang="x-none" sz="4000" b="1" i="0" cap="all" dirty="0" smtClean="0">
                <a:solidFill>
                  <a:srgbClr val="FFFFFF"/>
                </a:solidFill>
              </a:rPr>
              <a:t>Nosotros confirmamos la cita</a:t>
            </a:r>
          </a:p>
        </p:txBody>
      </p:sp>
    </p:spTree>
    <p:extLst>
      <p:ext uri="{BB962C8B-B14F-4D97-AF65-F5344CB8AC3E}">
        <p14:creationId xmlns:p14="http://schemas.microsoft.com/office/powerpoint/2010/main" val="411036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5029205" y="0"/>
            <a:ext cx="3687011" cy="5143500"/>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dirty="0">
              <a:solidFill>
                <a:prstClr val="white"/>
              </a:solidFill>
              <a:latin typeface="Calibri"/>
            </a:endParaRPr>
          </a:p>
        </p:txBody>
      </p:sp>
      <p:sp>
        <p:nvSpPr>
          <p:cNvPr id="5" name="Rectangle 4"/>
          <p:cNvSpPr/>
          <p:nvPr/>
        </p:nvSpPr>
        <p:spPr>
          <a:xfrm>
            <a:off x="5257801" y="1033045"/>
            <a:ext cx="3204411" cy="2862322"/>
          </a:xfrm>
          <a:prstGeom prst="rect">
            <a:avLst/>
          </a:prstGeom>
        </p:spPr>
        <p:txBody>
          <a:bodyPr wrap="square">
            <a:spAutoFit/>
          </a:bodyPr>
          <a:lstStyle/>
          <a:p>
            <a:pPr algn="ctr" defTabSz="914400"/>
            <a:r>
              <a:rPr lang="x-none" sz="2000" b="0" i="0" dirty="0" smtClean="0">
                <a:solidFill>
                  <a:srgbClr val="FFFFFF"/>
                </a:solidFill>
              </a:rPr>
              <a:t>Nuestro sistema se basa en la venta de sitios web, y en luego aprovechar a nuestros equipos de profesionales para que se encarguen de todo el trabajo complejo por usted, </a:t>
            </a:r>
            <a:r>
              <a:rPr lang="x-none" sz="2000" b="0" i="0" smtClean="0">
                <a:solidFill>
                  <a:srgbClr val="FFFFFF"/>
                </a:solidFill>
              </a:rPr>
              <a:t>mientras </a:t>
            </a:r>
            <a:r>
              <a:rPr lang="es-US" sz="2000" dirty="0" smtClean="0">
                <a:solidFill>
                  <a:srgbClr val="FFFFFF"/>
                </a:solidFill>
              </a:rPr>
              <a:t>le</a:t>
            </a:r>
            <a:r>
              <a:rPr lang="x-none" sz="2000" b="0" i="0" smtClean="0">
                <a:solidFill>
                  <a:srgbClr val="FFFFFF"/>
                </a:solidFill>
              </a:rPr>
              <a:t> </a:t>
            </a:r>
            <a:r>
              <a:rPr lang="x-none" sz="2000" b="0" i="0" dirty="0" smtClean="0">
                <a:solidFill>
                  <a:srgbClr val="FFFFFF"/>
                </a:solidFill>
              </a:rPr>
              <a:t>brindan el mejor producto y servicio posible a su cliente. </a:t>
            </a:r>
          </a:p>
        </p:txBody>
      </p:sp>
    </p:spTree>
    <p:extLst>
      <p:ext uri="{BB962C8B-B14F-4D97-AF65-F5344CB8AC3E}">
        <p14:creationId xmlns:p14="http://schemas.microsoft.com/office/powerpoint/2010/main" val="49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1119681" y="1134130"/>
            <a:ext cx="6842194" cy="523220"/>
          </a:xfrm>
          <a:prstGeom prst="rect">
            <a:avLst/>
          </a:prstGeom>
        </p:spPr>
        <p:txBody>
          <a:bodyPr wrap="none">
            <a:spAutoFit/>
          </a:bodyPr>
          <a:lstStyle/>
          <a:p>
            <a:pPr algn="ctr" defTabSz="914400">
              <a:spcAft>
                <a:spcPts val="1200"/>
              </a:spcAft>
            </a:pPr>
            <a:r>
              <a:rPr lang="x-none" sz="2800" b="1" i="0" cap="all" dirty="0" smtClean="0">
                <a:solidFill>
                  <a:srgbClr val="FFFFFF"/>
                </a:solidFill>
              </a:rPr>
              <a:t>Los equipos de profesionales incluyen:</a:t>
            </a:r>
          </a:p>
        </p:txBody>
      </p:sp>
      <p:grpSp>
        <p:nvGrpSpPr>
          <p:cNvPr id="12" name="Group 11"/>
          <p:cNvGrpSpPr/>
          <p:nvPr/>
        </p:nvGrpSpPr>
        <p:grpSpPr>
          <a:xfrm>
            <a:off x="3281737" y="2038350"/>
            <a:ext cx="2743200" cy="1981200"/>
            <a:chOff x="3281737" y="2038350"/>
            <a:chExt cx="2743200" cy="1981200"/>
          </a:xfrm>
        </p:grpSpPr>
        <p:sp>
          <p:nvSpPr>
            <p:cNvPr id="6" name="Rectangle 5"/>
            <p:cNvSpPr/>
            <p:nvPr/>
          </p:nvSpPr>
          <p:spPr>
            <a:xfrm>
              <a:off x="3281737" y="2038350"/>
              <a:ext cx="2743200" cy="198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x-none" sz="1600" b="1" i="0" cap="all" dirty="0" smtClean="0">
                  <a:solidFill>
                    <a:srgbClr val="FFFFFF"/>
                  </a:solidFill>
                </a:rPr>
                <a:t>EQUIPOS DE DISEÑO Y </a:t>
              </a:r>
              <a:r>
                <a:rPr lang="x-none" sz="1600" b="1" i="0" cap="all" smtClean="0">
                  <a:solidFill>
                    <a:srgbClr val="FFFFFF"/>
                  </a:solidFill>
                </a:rPr>
                <a:t>DE </a:t>
              </a:r>
              <a:r>
                <a:rPr lang="es-AR" sz="1600" b="1" i="0" cap="all" dirty="0" smtClean="0">
                  <a:solidFill>
                    <a:srgbClr val="FFFFFF"/>
                  </a:solidFill>
                </a:rPr>
                <a:t>marketing</a:t>
              </a:r>
              <a:r>
                <a:rPr lang="x-none" sz="1600" b="1" i="0" cap="all" smtClean="0">
                  <a:solidFill>
                    <a:srgbClr val="FFFFFF"/>
                  </a:solidFill>
                </a:rPr>
                <a:t> </a:t>
              </a:r>
              <a:r>
                <a:rPr lang="x-none" sz="1600" b="1" i="0" cap="all" dirty="0" smtClean="0">
                  <a:solidFill>
                    <a:srgbClr val="FFFFFF"/>
                  </a:solidFill>
                </a:rPr>
                <a:t>DIGITAL </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5615" y="2317765"/>
              <a:ext cx="1015985" cy="1015985"/>
            </a:xfrm>
            <a:prstGeom prst="rect">
              <a:avLst/>
            </a:prstGeom>
          </p:spPr>
        </p:pic>
      </p:grpSp>
      <p:grpSp>
        <p:nvGrpSpPr>
          <p:cNvPr id="13" name="Group 12"/>
          <p:cNvGrpSpPr/>
          <p:nvPr/>
        </p:nvGrpSpPr>
        <p:grpSpPr>
          <a:xfrm>
            <a:off x="6177337" y="2038136"/>
            <a:ext cx="2743200" cy="1981200"/>
            <a:chOff x="6177337" y="2038136"/>
            <a:chExt cx="2743200" cy="1981200"/>
          </a:xfrm>
        </p:grpSpPr>
        <p:sp>
          <p:nvSpPr>
            <p:cNvPr id="7" name="Rectangle 6"/>
            <p:cNvSpPr/>
            <p:nvPr/>
          </p:nvSpPr>
          <p:spPr>
            <a:xfrm>
              <a:off x="6177337" y="2038136"/>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x-none" sz="1600" b="1" i="0" cap="all" dirty="0" smtClean="0">
                  <a:solidFill>
                    <a:srgbClr val="FFFFFF"/>
                  </a:solidFill>
                </a:rPr>
                <a:t>Servicio de atención al cliente</a:t>
              </a:r>
            </a:p>
          </p:txBody>
        </p:sp>
        <p:pic>
          <p:nvPicPr>
            <p:cNvPr id="9" name="Picture 3" descr="C:\Users\USER\Downloads\call37.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99193" y="2376015"/>
              <a:ext cx="899488" cy="899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x-none" sz="1600" b="1" i="0" cap="all" dirty="0" smtClean="0">
                  <a:solidFill>
                    <a:srgbClr val="FFFFFF"/>
                  </a:solidFill>
                </a:rPr>
                <a:t>Especialistas en producto</a:t>
              </a:r>
            </a:p>
          </p:txBody>
        </p:sp>
        <p:pic>
          <p:nvPicPr>
            <p:cNvPr id="10" name="Picture 2" descr="C:\Users\USER\Downloads\important.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00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835" r="27928"/>
          <a:stretch/>
        </p:blipFill>
        <p:spPr>
          <a:xfrm>
            <a:off x="0" y="5783"/>
            <a:ext cx="4572000" cy="5143500"/>
          </a:xfrm>
          <a:prstGeom prst="rect">
            <a:avLst/>
          </a:prstGeom>
        </p:spPr>
      </p:pic>
      <p:sp>
        <p:nvSpPr>
          <p:cNvPr id="4" name="Rectangle 3"/>
          <p:cNvSpPr/>
          <p:nvPr/>
        </p:nvSpPr>
        <p:spPr>
          <a:xfrm>
            <a:off x="38100" y="2601450"/>
            <a:ext cx="4572000" cy="284413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ectangle 4"/>
          <p:cNvSpPr/>
          <p:nvPr/>
        </p:nvSpPr>
        <p:spPr>
          <a:xfrm>
            <a:off x="457200" y="3018033"/>
            <a:ext cx="3733800" cy="1384995"/>
          </a:xfrm>
          <a:prstGeom prst="rect">
            <a:avLst/>
          </a:prstGeom>
        </p:spPr>
        <p:txBody>
          <a:bodyPr wrap="square">
            <a:spAutoFit/>
          </a:bodyPr>
          <a:lstStyle/>
          <a:p>
            <a:pPr defTabSz="914400"/>
            <a:r>
              <a:rPr lang="x-none" sz="1400" b="0" i="0" cap="all" dirty="0" smtClean="0">
                <a:solidFill>
                  <a:srgbClr val="FFFFFF"/>
                </a:solidFill>
              </a:rPr>
              <a:t>El Calendario de Asistencia en Ventas interactivo le permite programar una cita por medio de uno de nuestros expertos en ventas de sitios calificados, quien conducirá la cita de venta de sitio web por usted.</a:t>
            </a:r>
          </a:p>
        </p:txBody>
      </p:sp>
      <p:sp>
        <p:nvSpPr>
          <p:cNvPr id="6" name="Rectangle 5"/>
          <p:cNvSpPr/>
          <p:nvPr/>
        </p:nvSpPr>
        <p:spPr>
          <a:xfrm>
            <a:off x="4572000" y="7"/>
            <a:ext cx="4572000" cy="514927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7" name="Rectangle 6"/>
          <p:cNvSpPr/>
          <p:nvPr/>
        </p:nvSpPr>
        <p:spPr>
          <a:xfrm>
            <a:off x="4732421" y="126036"/>
            <a:ext cx="4264525" cy="4955203"/>
          </a:xfrm>
          <a:prstGeom prst="rect">
            <a:avLst/>
          </a:prstGeom>
        </p:spPr>
        <p:txBody>
          <a:bodyPr wrap="square">
            <a:spAutoFit/>
          </a:bodyPr>
          <a:lstStyle/>
          <a:p>
            <a:pPr algn="ctr" defTabSz="914400"/>
            <a:r>
              <a:rPr lang="x-none" sz="2400" b="1" i="0" dirty="0" smtClean="0">
                <a:solidFill>
                  <a:srgbClr val="FFFFFF"/>
                </a:solidFill>
              </a:rPr>
              <a:t>Los Especialistas en Producto se encargarán de:</a:t>
            </a:r>
          </a:p>
          <a:p>
            <a:pPr defTabSz="914400"/>
            <a:endParaRPr lang="en-US" b="1" dirty="0">
              <a:solidFill>
                <a:prstClr val="black"/>
              </a:solidFill>
              <a:latin typeface="Calibri"/>
            </a:endParaRPr>
          </a:p>
          <a:p>
            <a:pPr marL="342900" indent="-342900" defTabSz="914400">
              <a:spcAft>
                <a:spcPts val="1200"/>
              </a:spcAft>
              <a:buFont typeface="Arial"/>
              <a:buChar char="•"/>
            </a:pPr>
            <a:r>
              <a:rPr lang="x-none" sz="1500" b="1" i="0" cap="all" dirty="0" smtClean="0">
                <a:solidFill>
                  <a:srgbClr val="FFFFFF"/>
                </a:solidFill>
              </a:rPr>
              <a:t>Leer sus comentarios con respecto a la cita programada y hablar con usted aproximadamante 5 minutos antes de la hora de la cita.</a:t>
            </a:r>
          </a:p>
          <a:p>
            <a:pPr marL="342900" indent="-342900" defTabSz="914400">
              <a:spcAft>
                <a:spcPts val="1200"/>
              </a:spcAft>
              <a:buFont typeface="Arial"/>
              <a:buChar char="•"/>
            </a:pPr>
            <a:r>
              <a:rPr lang="x-none" sz="1500" b="1" i="0" cap="all" dirty="0" smtClean="0">
                <a:solidFill>
                  <a:srgbClr val="FFFFFF"/>
                </a:solidFill>
              </a:rPr>
              <a:t>Hacerles preguntas a los candidatos sobre sus negocios </a:t>
            </a:r>
          </a:p>
          <a:p>
            <a:pPr marL="342900" indent="-342900" defTabSz="914400">
              <a:spcAft>
                <a:spcPts val="1200"/>
              </a:spcAft>
              <a:buFont typeface="Arial"/>
              <a:buChar char="•"/>
            </a:pPr>
            <a:r>
              <a:rPr lang="x-none" sz="1500" b="1" cap="all">
                <a:solidFill>
                  <a:srgbClr val="FFFFFF"/>
                </a:solidFill>
              </a:rPr>
              <a:t>Mostrarle</a:t>
            </a:r>
            <a:r>
              <a:rPr lang="es-US" sz="1500" b="1" i="0" cap="all" dirty="0" smtClean="0">
                <a:solidFill>
                  <a:srgbClr val="FFFFFF"/>
                </a:solidFill>
              </a:rPr>
              <a:t> NUESTRA TECNOLOGÍA</a:t>
            </a:r>
            <a:r>
              <a:rPr lang="x-none" sz="1500" b="1" i="0" cap="all" dirty="0" smtClean="0">
                <a:solidFill>
                  <a:srgbClr val="FFFFFF"/>
                </a:solidFill>
              </a:rPr>
              <a:t> a su candidato</a:t>
            </a:r>
          </a:p>
          <a:p>
            <a:pPr marL="342900" indent="-342900" defTabSz="914400">
              <a:spcAft>
                <a:spcPts val="1200"/>
              </a:spcAft>
              <a:buFont typeface="Arial"/>
              <a:buChar char="•"/>
            </a:pPr>
            <a:r>
              <a:rPr lang="x-none" sz="1500" b="1" i="0" cap="all" dirty="0" smtClean="0">
                <a:solidFill>
                  <a:srgbClr val="FFFFFF"/>
                </a:solidFill>
              </a:rPr>
              <a:t>Responder las preguntas de su</a:t>
            </a:r>
            <a:r>
              <a:rPr lang="x-none" sz="1500" b="1" i="0" cap="all" smtClean="0">
                <a:solidFill>
                  <a:srgbClr val="FFFFFF"/>
                </a:solidFill>
              </a:rPr>
              <a:t> </a:t>
            </a:r>
            <a:r>
              <a:rPr lang="es-US" sz="1500" b="1" i="0" cap="all" dirty="0" smtClean="0">
                <a:solidFill>
                  <a:srgbClr val="FFFFFF"/>
                </a:solidFill>
              </a:rPr>
              <a:t/>
            </a:r>
            <a:br>
              <a:rPr lang="es-US" sz="1500" b="1" i="0" cap="all" dirty="0" smtClean="0">
                <a:solidFill>
                  <a:srgbClr val="FFFFFF"/>
                </a:solidFill>
              </a:rPr>
            </a:br>
            <a:r>
              <a:rPr lang="x-none" sz="1500" b="1" i="0" cap="all" smtClean="0">
                <a:solidFill>
                  <a:srgbClr val="FFFFFF"/>
                </a:solidFill>
              </a:rPr>
              <a:t>candidato</a:t>
            </a:r>
            <a:endParaRPr lang="x-none" sz="1500" b="1" i="0" cap="all" dirty="0" smtClean="0">
              <a:solidFill>
                <a:srgbClr val="FFFFFF"/>
              </a:solidFill>
            </a:endParaRPr>
          </a:p>
          <a:p>
            <a:pPr marL="342900" indent="-342900" defTabSz="914400">
              <a:spcAft>
                <a:spcPts val="1200"/>
              </a:spcAft>
              <a:buFont typeface="Arial"/>
              <a:buChar char="•"/>
            </a:pPr>
            <a:r>
              <a:rPr lang="x-none" sz="1500" b="1" i="0" cap="all" dirty="0" smtClean="0">
                <a:solidFill>
                  <a:srgbClr val="FFFFFF"/>
                </a:solidFill>
              </a:rPr>
              <a:t>¡Hacer el seguimiento del candidato por usted!</a:t>
            </a:r>
          </a:p>
          <a:p>
            <a:pPr marL="342900" indent="-342900" defTabSz="914400">
              <a:spcAft>
                <a:spcPts val="1200"/>
              </a:spcAft>
              <a:buFont typeface="Arial"/>
              <a:buChar char="•"/>
            </a:pPr>
            <a:r>
              <a:rPr lang="x-none" sz="1500" b="1" i="0" cap="all" dirty="0" smtClean="0">
                <a:solidFill>
                  <a:srgbClr val="FFFFFF"/>
                </a:solidFill>
              </a:rPr>
              <a:t>¡Vender el sitio web por usted! </a:t>
            </a:r>
          </a:p>
        </p:txBody>
      </p:sp>
    </p:spTree>
    <p:extLst>
      <p:ext uri="{BB962C8B-B14F-4D97-AF65-F5344CB8AC3E}">
        <p14:creationId xmlns:p14="http://schemas.microsoft.com/office/powerpoint/2010/main" val="29672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7432" t="32314"/>
          <a:stretch/>
        </p:blipFill>
        <p:spPr>
          <a:xfrm>
            <a:off x="0" y="0"/>
            <a:ext cx="6274450" cy="5143500"/>
          </a:xfrm>
          <a:prstGeom prst="rect">
            <a:avLst/>
          </a:prstGeom>
        </p:spPr>
      </p:pic>
      <p:sp>
        <p:nvSpPr>
          <p:cNvPr id="18" name="Rectangle 17"/>
          <p:cNvSpPr/>
          <p:nvPr/>
        </p:nvSpPr>
        <p:spPr>
          <a:xfrm>
            <a:off x="14" y="3409950"/>
            <a:ext cx="5304693" cy="12954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9" name="Right Triangle 18"/>
          <p:cNvSpPr/>
          <p:nvPr/>
        </p:nvSpPr>
        <p:spPr>
          <a:xfrm flipH="1" flipV="1">
            <a:off x="4267200" y="46291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ight Triangle 4"/>
          <p:cNvSpPr/>
          <p:nvPr/>
        </p:nvSpPr>
        <p:spPr>
          <a:xfrm flipH="1" flipV="1">
            <a:off x="4572000" y="36512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Right Triangle 5"/>
          <p:cNvSpPr/>
          <p:nvPr/>
        </p:nvSpPr>
        <p:spPr>
          <a:xfrm flipH="1" flipV="1">
            <a:off x="4897317" y="27114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7" name="Right Triangle 6"/>
          <p:cNvSpPr/>
          <p:nvPr/>
        </p:nvSpPr>
        <p:spPr>
          <a:xfrm flipH="1" flipV="1">
            <a:off x="5134709" y="18097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8" name="Right Triangle 7"/>
          <p:cNvSpPr/>
          <p:nvPr/>
        </p:nvSpPr>
        <p:spPr>
          <a:xfrm flipH="1" flipV="1">
            <a:off x="5457093" y="9588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nvGrpSpPr>
          <p:cNvPr id="9" name="Group 8"/>
          <p:cNvGrpSpPr/>
          <p:nvPr/>
        </p:nvGrpSpPr>
        <p:grpSpPr>
          <a:xfrm>
            <a:off x="4695093" y="0"/>
            <a:ext cx="4448906" cy="5143500"/>
            <a:chOff x="4191000" y="0"/>
            <a:chExt cx="4952999" cy="5143500"/>
          </a:xfr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p:grpSpPr>
        <p:sp>
          <p:nvSpPr>
            <p:cNvPr id="10" name="Rectangle 9"/>
            <p:cNvSpPr/>
            <p:nvPr/>
          </p:nvSpPr>
          <p:spPr>
            <a:xfrm>
              <a:off x="5735514" y="0"/>
              <a:ext cx="3408485"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1" name="Parallelogram 10"/>
            <p:cNvSpPr/>
            <p:nvPr/>
          </p:nvSpPr>
          <p:spPr>
            <a:xfrm>
              <a:off x="4191000" y="0"/>
              <a:ext cx="3048000" cy="5143500"/>
            </a:xfrm>
            <a:prstGeom prst="parallelogram">
              <a:avLst>
                <a:gd name="adj" fmla="val 483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grpSp>
      <p:sp>
        <p:nvSpPr>
          <p:cNvPr id="12" name="Rectangle 11"/>
          <p:cNvSpPr/>
          <p:nvPr/>
        </p:nvSpPr>
        <p:spPr>
          <a:xfrm>
            <a:off x="5460024" y="285749"/>
            <a:ext cx="3531576"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defTabSz="914400"/>
            <a:r>
              <a:rPr lang="x-none" sz="1600" b="1" i="0" cap="all" dirty="0" smtClean="0">
                <a:solidFill>
                  <a:srgbClr val="FFFFFF"/>
                </a:solidFill>
              </a:rPr>
              <a:t>El Producto y </a:t>
            </a:r>
            <a:r>
              <a:rPr lang="x-none" sz="1600" b="1" i="0" cap="all" smtClean="0">
                <a:solidFill>
                  <a:srgbClr val="FFFFFF"/>
                </a:solidFill>
              </a:rPr>
              <a:t>el Servicio</a:t>
            </a:r>
            <a:r>
              <a:rPr lang="en" sz="1600" dirty="0" smtClean="0"/>
              <a:t/>
            </a:r>
            <a:br>
              <a:rPr lang="en" sz="1600" dirty="0" smtClean="0"/>
            </a:br>
            <a:r>
              <a:rPr lang="x-none" sz="1300" b="0" i="0" dirty="0" smtClean="0">
                <a:solidFill>
                  <a:srgbClr val="FFFFFF"/>
                </a:solidFill>
              </a:rPr>
              <a:t>¿Es este un producto o servicio que me gusta y acaso existe un mercado </a:t>
            </a:r>
            <a:r>
              <a:rPr lang="x-none" sz="1300" b="0" i="0" smtClean="0">
                <a:solidFill>
                  <a:srgbClr val="FFFFFF"/>
                </a:solidFill>
              </a:rPr>
              <a:t>para </a:t>
            </a:r>
            <a:r>
              <a:rPr lang="es-US" sz="1300" dirty="0">
                <a:solidFill>
                  <a:srgbClr val="FFFFFF"/>
                </a:solidFill>
              </a:rPr>
              <a:t>e</a:t>
            </a:r>
            <a:r>
              <a:rPr lang="x-none" sz="1300" b="0" i="0" smtClean="0">
                <a:solidFill>
                  <a:srgbClr val="FFFFFF"/>
                </a:solidFill>
              </a:rPr>
              <a:t>llo</a:t>
            </a:r>
            <a:r>
              <a:rPr lang="x-none" sz="1300" b="0" i="0" dirty="0" smtClean="0">
                <a:solidFill>
                  <a:srgbClr val="FFFFFF"/>
                </a:solidFill>
              </a:rPr>
              <a:t>?</a:t>
            </a:r>
          </a:p>
        </p:txBody>
      </p:sp>
      <p:sp>
        <p:nvSpPr>
          <p:cNvPr id="13" name="Rectangle 12"/>
          <p:cNvSpPr/>
          <p:nvPr/>
        </p:nvSpPr>
        <p:spPr>
          <a:xfrm>
            <a:off x="5137640" y="1123950"/>
            <a:ext cx="385396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defTabSz="914400">
              <a:spcAft>
                <a:spcPts val="1200"/>
              </a:spcAft>
            </a:pPr>
            <a:r>
              <a:rPr lang="x-none" sz="1600" b="1" i="0" cap="all" smtClean="0">
                <a:solidFill>
                  <a:srgbClr val="FFFFFF"/>
                </a:solidFill>
              </a:rPr>
              <a:t>La Rentabilidad</a:t>
            </a:r>
            <a:r>
              <a:rPr lang="en" sz="1400" dirty="0" smtClean="0"/>
              <a:t/>
            </a:r>
            <a:br>
              <a:rPr lang="en" sz="1400" dirty="0" smtClean="0"/>
            </a:br>
            <a:r>
              <a:rPr lang="x-none" sz="1300" b="0" i="0" dirty="0" smtClean="0">
                <a:solidFill>
                  <a:srgbClr val="FFFFFF"/>
                </a:solidFill>
              </a:rPr>
              <a:t>¿Cuál es el potencial detrás de la oportunidad?</a:t>
            </a:r>
          </a:p>
        </p:txBody>
      </p:sp>
      <p:sp>
        <p:nvSpPr>
          <p:cNvPr id="14" name="Rectangle 13"/>
          <p:cNvSpPr/>
          <p:nvPr/>
        </p:nvSpPr>
        <p:spPr>
          <a:xfrm>
            <a:off x="4900248" y="2038350"/>
            <a:ext cx="4091352"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defTabSz="914400">
              <a:spcAft>
                <a:spcPts val="1200"/>
              </a:spcAft>
            </a:pPr>
            <a:r>
              <a:rPr lang="x-none" sz="1600" b="1" i="0" cap="all" smtClean="0">
                <a:solidFill>
                  <a:srgbClr val="FFFFFF"/>
                </a:solidFill>
              </a:rPr>
              <a:t>El Sistema</a:t>
            </a:r>
            <a:r>
              <a:rPr lang="en" sz="1800" dirty="0" smtClean="0"/>
              <a:t/>
            </a:r>
            <a:br>
              <a:rPr lang="en" sz="1800" dirty="0" smtClean="0"/>
            </a:br>
            <a:r>
              <a:rPr lang="x-none" sz="1300" b="0" i="0" smtClean="0">
                <a:solidFill>
                  <a:srgbClr val="FFFFFF"/>
                </a:solidFill>
              </a:rPr>
              <a:t>Cómo funciona</a:t>
            </a:r>
            <a:endParaRPr lang="x-none" sz="1300" b="0" i="0" dirty="0" smtClean="0">
              <a:solidFill>
                <a:srgbClr val="FFFFFF"/>
              </a:solidFill>
            </a:endParaRPr>
          </a:p>
        </p:txBody>
      </p:sp>
      <p:sp>
        <p:nvSpPr>
          <p:cNvPr id="15" name="Rectangle 14"/>
          <p:cNvSpPr/>
          <p:nvPr/>
        </p:nvSpPr>
        <p:spPr>
          <a:xfrm>
            <a:off x="4574931" y="2978150"/>
            <a:ext cx="44166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defTabSz="914400"/>
            <a:r>
              <a:rPr lang="x-none" sz="1600" b="1" i="0" cap="all" smtClean="0">
                <a:solidFill>
                  <a:srgbClr val="FFFFFF"/>
                </a:solidFill>
              </a:rPr>
              <a:t>La Asistencia</a:t>
            </a:r>
            <a:endParaRPr lang="es-US" sz="1600" b="1" i="0" cap="all" dirty="0" smtClean="0">
              <a:solidFill>
                <a:srgbClr val="FFFFFF"/>
              </a:solidFill>
            </a:endParaRPr>
          </a:p>
          <a:p>
            <a:pPr marL="228600" defTabSz="914400"/>
            <a:r>
              <a:rPr lang="es-US" sz="1300" b="1" dirty="0" smtClean="0">
                <a:solidFill>
                  <a:srgbClr val="FFFFFF"/>
                </a:solidFill>
              </a:rPr>
              <a:t>El</a:t>
            </a:r>
            <a:r>
              <a:rPr lang="x-none" sz="1300" b="1" i="0" smtClean="0">
                <a:solidFill>
                  <a:srgbClr val="FFFFFF"/>
                </a:solidFill>
              </a:rPr>
              <a:t> </a:t>
            </a:r>
            <a:r>
              <a:rPr lang="x-none" sz="1300" b="1" i="0" dirty="0" smtClean="0">
                <a:solidFill>
                  <a:srgbClr val="FFFFFF"/>
                </a:solidFill>
              </a:rPr>
              <a:t>tipo de </a:t>
            </a:r>
            <a:r>
              <a:rPr lang="x-none" sz="1300" b="1" i="0" smtClean="0">
                <a:solidFill>
                  <a:srgbClr val="FFFFFF"/>
                </a:solidFill>
              </a:rPr>
              <a:t>asistencia </a:t>
            </a:r>
            <a:r>
              <a:rPr lang="es-US" sz="1300" b="1" i="0" dirty="0" smtClean="0">
                <a:solidFill>
                  <a:srgbClr val="FFFFFF"/>
                </a:solidFill>
              </a:rPr>
              <a:t>que hay </a:t>
            </a:r>
            <a:r>
              <a:rPr lang="x-none" sz="1300" b="1" i="0" smtClean="0">
                <a:solidFill>
                  <a:srgbClr val="FFFFFF"/>
                </a:solidFill>
              </a:rPr>
              <a:t>disponible </a:t>
            </a:r>
            <a:r>
              <a:rPr lang="x-none" sz="1300" b="1" i="0" dirty="0" smtClean="0">
                <a:solidFill>
                  <a:srgbClr val="FFFFFF"/>
                </a:solidFill>
              </a:rPr>
              <a:t>para ayudar a que mi </a:t>
            </a:r>
            <a:r>
              <a:rPr lang="x-none" sz="1300" b="1" i="0" smtClean="0">
                <a:solidFill>
                  <a:srgbClr val="FFFFFF"/>
                </a:solidFill>
              </a:rPr>
              <a:t>negocio crezca</a:t>
            </a:r>
            <a:endParaRPr lang="x-none" sz="1300" b="1" i="0" dirty="0" smtClean="0">
              <a:solidFill>
                <a:srgbClr val="FFFFFF"/>
              </a:solidFill>
            </a:endParaRPr>
          </a:p>
        </p:txBody>
      </p:sp>
      <p:sp>
        <p:nvSpPr>
          <p:cNvPr id="17" name="Rectangle 16"/>
          <p:cNvSpPr/>
          <p:nvPr/>
        </p:nvSpPr>
        <p:spPr>
          <a:xfrm>
            <a:off x="152400" y="3389233"/>
            <a:ext cx="4114800" cy="1215718"/>
          </a:xfrm>
          <a:prstGeom prst="rect">
            <a:avLst/>
          </a:prstGeom>
        </p:spPr>
        <p:txBody>
          <a:bodyPr wrap="square">
            <a:spAutoFit/>
          </a:bodyPr>
          <a:lstStyle/>
          <a:p>
            <a:pPr defTabSz="914400"/>
            <a:endParaRPr lang="en-US" sz="900" b="1" cap="all" dirty="0">
              <a:solidFill>
                <a:prstClr val="white"/>
              </a:solidFill>
              <a:latin typeface="Calibri"/>
            </a:endParaRPr>
          </a:p>
          <a:p>
            <a:pPr defTabSz="914400"/>
            <a:r>
              <a:rPr lang="x-none" sz="1600" b="1" i="0" cap="all" dirty="0" smtClean="0">
                <a:solidFill>
                  <a:srgbClr val="FFFFFF"/>
                </a:solidFill>
              </a:rPr>
              <a:t>Es importante explorar todas las áreas para tomar una decisión informada al empezar el negocio por usted mismo, pero no solo. </a:t>
            </a:r>
          </a:p>
        </p:txBody>
      </p:sp>
      <p:sp>
        <p:nvSpPr>
          <p:cNvPr id="20" name="Rectangle 19"/>
          <p:cNvSpPr/>
          <p:nvPr/>
        </p:nvSpPr>
        <p:spPr>
          <a:xfrm>
            <a:off x="4270131" y="3956049"/>
            <a:ext cx="47214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defTabSz="914400">
              <a:spcAft>
                <a:spcPts val="1200"/>
              </a:spcAft>
            </a:pPr>
            <a:r>
              <a:rPr lang="x-none" sz="1600" b="1" i="0" cap="all" smtClean="0">
                <a:solidFill>
                  <a:srgbClr val="FFFFFF"/>
                </a:solidFill>
              </a:rPr>
              <a:t>Cómo comenzar</a:t>
            </a:r>
            <a:r>
              <a:rPr lang="en" sz="1800" dirty="0" smtClean="0"/>
              <a:t/>
            </a:r>
            <a:br>
              <a:rPr lang="en" sz="1800" dirty="0" smtClean="0"/>
            </a:br>
            <a:r>
              <a:rPr lang="es-US" sz="1300" dirty="0" smtClean="0">
                <a:solidFill>
                  <a:srgbClr val="FFFFFF"/>
                </a:solidFill>
              </a:rPr>
              <a:t>M</a:t>
            </a:r>
            <a:r>
              <a:rPr lang="x-none" sz="1300" b="0" i="0" smtClean="0">
                <a:solidFill>
                  <a:srgbClr val="FFFFFF"/>
                </a:solidFill>
              </a:rPr>
              <a:t>is </a:t>
            </a:r>
            <a:r>
              <a:rPr lang="x-none" sz="1300" b="0" i="0" dirty="0" smtClean="0">
                <a:solidFill>
                  <a:srgbClr val="FFFFFF"/>
                </a:solidFill>
              </a:rPr>
              <a:t>opciones para ponerme </a:t>
            </a:r>
            <a:r>
              <a:rPr lang="x-none" sz="1300" b="0" i="0" smtClean="0">
                <a:solidFill>
                  <a:srgbClr val="FFFFFF"/>
                </a:solidFill>
              </a:rPr>
              <a:t>en marcha</a:t>
            </a:r>
            <a:endParaRPr lang="x-none" sz="1300" b="0" i="0" dirty="0" smtClean="0">
              <a:solidFill>
                <a:srgbClr val="FFFFFF"/>
              </a:solidFill>
            </a:endParaRPr>
          </a:p>
        </p:txBody>
      </p:sp>
    </p:spTree>
    <p:extLst>
      <p:ext uri="{BB962C8B-B14F-4D97-AF65-F5344CB8AC3E}">
        <p14:creationId xmlns:p14="http://schemas.microsoft.com/office/powerpoint/2010/main" val="48871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7"/>
            <a:ext cx="4572000" cy="5149279"/>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4" name="Content Placeholder 2"/>
          <p:cNvSpPr>
            <a:spLocks noGrp="1"/>
          </p:cNvSpPr>
          <p:nvPr>
            <p:ph sz="quarter" idx="4294967295"/>
          </p:nvPr>
        </p:nvSpPr>
        <p:spPr>
          <a:xfrm>
            <a:off x="4724405" y="361951"/>
            <a:ext cx="4272547" cy="4651208"/>
          </a:xfrm>
          <a:prstGeom prst="rect">
            <a:avLst/>
          </a:prstGeom>
        </p:spPr>
        <p:txBody>
          <a:bodyPr>
            <a:normAutofit fontScale="92500" lnSpcReduction="10000"/>
          </a:bodyPr>
          <a:lstStyle/>
          <a:p>
            <a:pPr marL="287338" indent="0">
              <a:spcAft>
                <a:spcPts val="600"/>
              </a:spcAft>
              <a:buNone/>
            </a:pPr>
            <a:r>
              <a:rPr lang="en" sz="1400" dirty="0" smtClean="0"/>
              <a:t/>
            </a:r>
            <a:br>
              <a:rPr lang="en" sz="1400" dirty="0" smtClean="0"/>
            </a:br>
            <a:r>
              <a:rPr lang="x-none" sz="2800" b="1" i="0" cap="all" dirty="0" smtClean="0">
                <a:solidFill>
                  <a:srgbClr val="FFFFFF"/>
                </a:solidFill>
              </a:rPr>
              <a:t>CENTRO DE DISEÑO </a:t>
            </a:r>
            <a:r>
              <a:rPr lang="en" sz="2800" dirty="0" smtClean="0"/>
              <a:t/>
            </a:r>
            <a:br>
              <a:rPr lang="en" sz="2800" dirty="0" smtClean="0"/>
            </a:br>
            <a:endParaRPr lang="en" sz="2800" dirty="0" smtClean="0"/>
          </a:p>
          <a:p>
            <a:pPr>
              <a:spcAft>
                <a:spcPts val="600"/>
              </a:spcAft>
              <a:buFont typeface="Arial"/>
              <a:buChar char="•"/>
            </a:pPr>
            <a:r>
              <a:rPr lang="x-none" sz="1700" b="0" i="0" dirty="0" smtClean="0">
                <a:solidFill>
                  <a:srgbClr val="FFFFFF"/>
                </a:solidFill>
              </a:rPr>
              <a:t>Cuando se vende un paquete del Centro de</a:t>
            </a:r>
            <a:r>
              <a:rPr lang="x-none" sz="1700" b="0" i="0" smtClean="0">
                <a:solidFill>
                  <a:srgbClr val="FFFFFF"/>
                </a:solidFill>
              </a:rPr>
              <a:t> </a:t>
            </a:r>
            <a:r>
              <a:rPr lang="es-US" sz="1700" b="0" i="0" dirty="0" smtClean="0">
                <a:solidFill>
                  <a:srgbClr val="FFFFFF"/>
                </a:solidFill>
              </a:rPr>
              <a:t/>
            </a:r>
            <a:br>
              <a:rPr lang="es-US" sz="1700" b="0" i="0" dirty="0" smtClean="0">
                <a:solidFill>
                  <a:srgbClr val="FFFFFF"/>
                </a:solidFill>
              </a:rPr>
            </a:br>
            <a:r>
              <a:rPr lang="x-none" sz="1700" b="0" i="0" smtClean="0">
                <a:solidFill>
                  <a:srgbClr val="FFFFFF"/>
                </a:solidFill>
              </a:rPr>
              <a:t>Diseño</a:t>
            </a:r>
            <a:r>
              <a:rPr lang="x-none" sz="1700" b="0" i="0" dirty="0" smtClean="0">
                <a:solidFill>
                  <a:srgbClr val="FFFFFF"/>
                </a:solidFill>
              </a:rPr>
              <a:t>, un Director de Proyecto especializado se pone en contacto con el cliente dentro de dos (2) días hábiles de ocurrir la venta.</a:t>
            </a:r>
          </a:p>
          <a:p>
            <a:pPr>
              <a:spcAft>
                <a:spcPts val="600"/>
              </a:spcAft>
              <a:buFont typeface="Arial"/>
              <a:buChar char="•"/>
            </a:pPr>
            <a:r>
              <a:rPr lang="x-none" sz="1700" b="0" i="0" dirty="0" smtClean="0">
                <a:solidFill>
                  <a:srgbClr val="FFFFFF"/>
                </a:solidFill>
              </a:rPr>
              <a:t>A partir de ese momento, solo es cuestión de obtener la información, los documentos, las fotos </a:t>
            </a:r>
            <a:r>
              <a:rPr lang="x-none" sz="1700" b="0" i="0" smtClean="0">
                <a:solidFill>
                  <a:srgbClr val="FFFFFF"/>
                </a:solidFill>
              </a:rPr>
              <a:t>y </a:t>
            </a:r>
            <a:r>
              <a:rPr lang="es-US" sz="1700" b="0" i="0" dirty="0" smtClean="0">
                <a:solidFill>
                  <a:srgbClr val="FFFFFF"/>
                </a:solidFill>
              </a:rPr>
              <a:t>los </a:t>
            </a:r>
            <a:r>
              <a:rPr lang="x-none" sz="1700" b="0" i="0" smtClean="0">
                <a:solidFill>
                  <a:srgbClr val="FFFFFF"/>
                </a:solidFill>
              </a:rPr>
              <a:t>permisos </a:t>
            </a:r>
            <a:r>
              <a:rPr lang="x-none" sz="1700" b="0" i="0" dirty="0" smtClean="0">
                <a:solidFill>
                  <a:srgbClr val="FFFFFF"/>
                </a:solidFill>
              </a:rPr>
              <a:t>para seguir avanzando con el proyecto. </a:t>
            </a:r>
          </a:p>
          <a:p>
            <a:pPr>
              <a:spcAft>
                <a:spcPts val="600"/>
              </a:spcAft>
              <a:buFont typeface="Arial"/>
              <a:buChar char="•"/>
            </a:pPr>
            <a:r>
              <a:rPr lang="x-none" sz="1700" b="0" i="0" dirty="0" smtClean="0">
                <a:solidFill>
                  <a:srgbClr val="FFFFFF"/>
                </a:solidFill>
              </a:rPr>
              <a:t>Fases: Concepto, Integración </a:t>
            </a:r>
            <a:r>
              <a:rPr lang="x-none" sz="1700" b="0" i="0" smtClean="0">
                <a:solidFill>
                  <a:srgbClr val="FFFFFF"/>
                </a:solidFill>
              </a:rPr>
              <a:t>y ¡</a:t>
            </a:r>
            <a:r>
              <a:rPr lang="es-US" sz="1700" b="0" i="0" dirty="0" smtClean="0">
                <a:solidFill>
                  <a:srgbClr val="FFFFFF"/>
                </a:solidFill>
              </a:rPr>
              <a:t>l</a:t>
            </a:r>
            <a:r>
              <a:rPr lang="x-none" sz="1700" b="0" i="0" smtClean="0">
                <a:solidFill>
                  <a:srgbClr val="FFFFFF"/>
                </a:solidFill>
              </a:rPr>
              <a:t>anzamiento</a:t>
            </a:r>
            <a:r>
              <a:rPr lang="x-none" sz="1700" b="0" i="0" dirty="0" smtClean="0">
                <a:solidFill>
                  <a:srgbClr val="FFFFFF"/>
                </a:solidFill>
              </a:rPr>
              <a:t>!</a:t>
            </a:r>
          </a:p>
          <a:p>
            <a:pPr>
              <a:spcAft>
                <a:spcPts val="600"/>
              </a:spcAft>
              <a:buFont typeface="Arial"/>
              <a:buChar char="•"/>
            </a:pPr>
            <a:r>
              <a:rPr lang="x-none" sz="1700" b="0" i="0" smtClean="0">
                <a:solidFill>
                  <a:srgbClr val="FFFFFF"/>
                </a:solidFill>
              </a:rPr>
              <a:t>Nuestro </a:t>
            </a:r>
            <a:r>
              <a:rPr lang="x-none" sz="1700" b="0" i="0" dirty="0" smtClean="0">
                <a:solidFill>
                  <a:srgbClr val="FFFFFF"/>
                </a:solidFill>
              </a:rPr>
              <a:t>equipo hace una excelente labor para segurarse de que los proyectos avancen y de que los clientes queden satisfechos.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10" r="25948"/>
          <a:stretch/>
        </p:blipFill>
        <p:spPr>
          <a:xfrm>
            <a:off x="0" y="0"/>
            <a:ext cx="4572000" cy="5143500"/>
          </a:xfrm>
          <a:prstGeom prst="rect">
            <a:avLst/>
          </a:prstGeom>
        </p:spPr>
      </p:pic>
    </p:spTree>
    <p:extLst>
      <p:ext uri="{BB962C8B-B14F-4D97-AF65-F5344CB8AC3E}">
        <p14:creationId xmlns:p14="http://schemas.microsoft.com/office/powerpoint/2010/main" val="27425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5638800" y="0"/>
            <a:ext cx="35052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ectangle 4"/>
          <p:cNvSpPr/>
          <p:nvPr/>
        </p:nvSpPr>
        <p:spPr>
          <a:xfrm>
            <a:off x="5638800" y="401932"/>
            <a:ext cx="3505200" cy="646331"/>
          </a:xfrm>
          <a:prstGeom prst="rect">
            <a:avLst/>
          </a:prstGeom>
          <a:solidFill>
            <a:srgbClr val="00B0F0"/>
          </a:solidFill>
        </p:spPr>
        <p:txBody>
          <a:bodyPr wrap="square">
            <a:spAutoFit/>
          </a:bodyPr>
          <a:lstStyle/>
          <a:p>
            <a:pPr algn="ctr" defTabSz="914400"/>
            <a:r>
              <a:rPr lang="x-none" sz="1800" b="1" i="0" cap="all" dirty="0" smtClean="0">
                <a:solidFill>
                  <a:srgbClr val="262626"/>
                </a:solidFill>
              </a:rPr>
              <a:t>Asistencia continua </a:t>
            </a:r>
          </a:p>
          <a:p>
            <a:pPr algn="ctr" defTabSz="914400"/>
            <a:r>
              <a:rPr lang="x-none" sz="1800" b="1" i="0" cap="all" dirty="0" smtClean="0">
                <a:solidFill>
                  <a:srgbClr val="262626"/>
                </a:solidFill>
              </a:rPr>
              <a:t>para sus clientes</a:t>
            </a:r>
          </a:p>
        </p:txBody>
      </p:sp>
      <p:sp>
        <p:nvSpPr>
          <p:cNvPr id="6" name="Rectangle 5"/>
          <p:cNvSpPr/>
          <p:nvPr/>
        </p:nvSpPr>
        <p:spPr>
          <a:xfrm>
            <a:off x="5638800" y="1167930"/>
            <a:ext cx="3505200" cy="3801041"/>
          </a:xfrm>
          <a:prstGeom prst="rect">
            <a:avLst/>
          </a:prstGeom>
        </p:spPr>
        <p:txBody>
          <a:bodyPr wrap="square">
            <a:spAutoFit/>
          </a:bodyPr>
          <a:lstStyle/>
          <a:p>
            <a:pPr algn="ctr" defTabSz="914400"/>
            <a:r>
              <a:rPr lang="x-none" sz="1600" b="1" i="0" cap="all" dirty="0" smtClean="0">
                <a:solidFill>
                  <a:srgbClr val="FFFFFF"/>
                </a:solidFill>
              </a:rPr>
              <a:t>Servicio de Atención al Cliente:</a:t>
            </a:r>
          </a:p>
          <a:p>
            <a:pPr defTabSz="914400">
              <a:spcAft>
                <a:spcPts val="1200"/>
              </a:spcAft>
            </a:pPr>
            <a:endParaRPr lang="en-US" sz="600" dirty="0">
              <a:solidFill>
                <a:prstClr val="white"/>
              </a:solidFill>
              <a:latin typeface="Calibri"/>
            </a:endParaRPr>
          </a:p>
          <a:p>
            <a:pPr marL="285750" indent="-285750" defTabSz="914400">
              <a:spcAft>
                <a:spcPts val="1200"/>
              </a:spcAft>
              <a:buFont typeface="Arial"/>
              <a:buChar char="•"/>
            </a:pPr>
            <a:r>
              <a:rPr lang="x-none" sz="1300" b="0" i="0" dirty="0" smtClean="0">
                <a:solidFill>
                  <a:srgbClr val="FFFFFF"/>
                </a:solidFill>
              </a:rPr>
              <a:t>Un grupo de profesionales capacitados</a:t>
            </a:r>
            <a:r>
              <a:rPr lang="x-none" sz="1300" b="0" i="0" smtClean="0">
                <a:solidFill>
                  <a:srgbClr val="FFFFFF"/>
                </a:solidFill>
              </a:rPr>
              <a:t> que</a:t>
            </a:r>
            <a:r>
              <a:rPr lang="es-US" sz="1300" b="0" i="0" dirty="0" smtClean="0">
                <a:solidFill>
                  <a:srgbClr val="FFFFFF"/>
                </a:solidFill>
              </a:rPr>
              <a:t/>
            </a:r>
            <a:br>
              <a:rPr lang="es-US" sz="1300" b="0" i="0" dirty="0" smtClean="0">
                <a:solidFill>
                  <a:srgbClr val="FFFFFF"/>
                </a:solidFill>
              </a:rPr>
            </a:br>
            <a:r>
              <a:rPr lang="x-none" sz="1300" b="0" i="0" smtClean="0">
                <a:solidFill>
                  <a:srgbClr val="FFFFFF"/>
                </a:solidFill>
              </a:rPr>
              <a:t>le</a:t>
            </a:r>
            <a:r>
              <a:rPr lang="es-US" sz="1300" dirty="0">
                <a:solidFill>
                  <a:srgbClr val="FFFFFF"/>
                </a:solidFill>
              </a:rPr>
              <a:t>s</a:t>
            </a:r>
            <a:r>
              <a:rPr lang="x-none" sz="1300" b="0" i="0" dirty="0" smtClean="0">
                <a:solidFill>
                  <a:srgbClr val="FFFFFF"/>
                </a:solidFill>
              </a:rPr>
              <a:t> brindarán asistencia a sus clientes para mantener sus sitios web y utilizar nuestras herramientas. </a:t>
            </a:r>
          </a:p>
          <a:p>
            <a:pPr marL="285750" indent="-285750" defTabSz="914400">
              <a:spcAft>
                <a:spcPts val="1200"/>
              </a:spcAft>
              <a:buFont typeface="Arial"/>
              <a:buChar char="•"/>
            </a:pPr>
            <a:r>
              <a:rPr lang="x-none" sz="1300" b="0" i="0" dirty="0" smtClean="0">
                <a:solidFill>
                  <a:srgbClr val="FFFFFF"/>
                </a:solidFill>
              </a:rPr>
              <a:t>Los clientes gozan de acceso ilimitado al equipo, las 24 horas, todos los días.</a:t>
            </a:r>
          </a:p>
          <a:p>
            <a:pPr marL="285750" indent="-285750" defTabSz="914400">
              <a:spcAft>
                <a:spcPts val="1200"/>
              </a:spcAft>
              <a:buFont typeface="Arial"/>
              <a:buChar char="•"/>
            </a:pPr>
            <a:r>
              <a:rPr lang="x-none" sz="1300" b="0" i="0" dirty="0" smtClean="0">
                <a:solidFill>
                  <a:srgbClr val="FFFFFF"/>
                </a:solidFill>
              </a:rPr>
              <a:t>Los clientes pueden solicitar trabajar con técnicos de Asistencia al Cliente  Preferencial. </a:t>
            </a:r>
          </a:p>
          <a:p>
            <a:pPr marL="285750" indent="-285750" defTabSz="914400">
              <a:spcAft>
                <a:spcPts val="1200"/>
              </a:spcAft>
              <a:buFont typeface="Arial"/>
              <a:buChar char="•"/>
            </a:pPr>
            <a:r>
              <a:rPr lang="es-US" sz="1300" b="0" i="0" dirty="0" smtClean="0">
                <a:solidFill>
                  <a:srgbClr val="FFFFFF"/>
                </a:solidFill>
              </a:rPr>
              <a:t>¡</a:t>
            </a:r>
            <a:r>
              <a:rPr lang="x-none" sz="1300" b="0" i="0" smtClean="0">
                <a:solidFill>
                  <a:srgbClr val="FFFFFF"/>
                </a:solidFill>
              </a:rPr>
              <a:t>Usted </a:t>
            </a:r>
            <a:r>
              <a:rPr lang="x-none" sz="1300" b="0" i="0" dirty="0" smtClean="0">
                <a:solidFill>
                  <a:srgbClr val="FFFFFF"/>
                </a:solidFill>
              </a:rPr>
              <a:t>también tiene accesos a </a:t>
            </a:r>
            <a:r>
              <a:rPr lang="x-none" sz="1300" b="0" i="0" smtClean="0">
                <a:solidFill>
                  <a:srgbClr val="FFFFFF"/>
                </a:solidFill>
              </a:rPr>
              <a:t>este equipo</a:t>
            </a:r>
            <a:r>
              <a:rPr lang="es-US" sz="1300" b="0" i="0" dirty="0" smtClean="0">
                <a:solidFill>
                  <a:srgbClr val="FFFFFF"/>
                </a:solidFill>
              </a:rPr>
              <a:t>!</a:t>
            </a:r>
            <a:endParaRPr lang="x-none" sz="1300" b="0" i="0" dirty="0" smtClean="0">
              <a:solidFill>
                <a:srgbClr val="FFFFFF"/>
              </a:solidFill>
            </a:endParaRPr>
          </a:p>
          <a:p>
            <a:pPr marL="285750" indent="-285750" defTabSz="914400">
              <a:spcAft>
                <a:spcPts val="1200"/>
              </a:spcAft>
              <a:buFont typeface="Arial"/>
              <a:buChar char="•"/>
            </a:pPr>
            <a:r>
              <a:rPr lang="x-none" sz="1300" b="0" i="0" dirty="0" smtClean="0">
                <a:solidFill>
                  <a:srgbClr val="FFFFFF"/>
                </a:solidFill>
              </a:rPr>
              <a:t>Este equipo es una parte esencial del servicio que brindamos, ¡por lo tanto asegúrese de promocionarlos! </a:t>
            </a:r>
          </a:p>
        </p:txBody>
      </p:sp>
    </p:spTree>
    <p:extLst>
      <p:ext uri="{BB962C8B-B14F-4D97-AF65-F5344CB8AC3E}">
        <p14:creationId xmlns:p14="http://schemas.microsoft.com/office/powerpoint/2010/main" val="13693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9151822" cy="5143500"/>
          </a:xfrm>
          <a:prstGeom prst="rect">
            <a:avLst/>
          </a:prstGeom>
        </p:spPr>
      </p:pic>
      <p:sp>
        <p:nvSpPr>
          <p:cNvPr id="2" name="Rectangle 1"/>
          <p:cNvSpPr/>
          <p:nvPr/>
        </p:nvSpPr>
        <p:spPr>
          <a:xfrm>
            <a:off x="0" y="4"/>
            <a:ext cx="9144000" cy="5143499"/>
          </a:xfrm>
          <a:prstGeom prst="rect">
            <a:avLst/>
          </a:prstGeom>
          <a:solidFill>
            <a:srgbClr val="000000">
              <a:alpha val="5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1219200" y="1047750"/>
            <a:ext cx="3124200" cy="15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Usted programa una cita con un Candidato de Webcenter</a:t>
            </a:r>
          </a:p>
        </p:txBody>
      </p:sp>
      <p:sp>
        <p:nvSpPr>
          <p:cNvPr id="5" name="Rectangle 4"/>
          <p:cNvSpPr/>
          <p:nvPr/>
        </p:nvSpPr>
        <p:spPr>
          <a:xfrm>
            <a:off x="4648200" y="1047750"/>
            <a:ext cx="3124200" cy="152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Asistencia en Ventas ayuda a vender el sitio web por usted</a:t>
            </a:r>
          </a:p>
        </p:txBody>
      </p:sp>
      <p:sp>
        <p:nvSpPr>
          <p:cNvPr id="6" name="Rectangle 5"/>
          <p:cNvSpPr/>
          <p:nvPr/>
        </p:nvSpPr>
        <p:spPr>
          <a:xfrm>
            <a:off x="1216631" y="2800350"/>
            <a:ext cx="3124200" cy="152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EQUIPOS ESPECIALES IMPLEMENTAN CUALQUIER DISEÑO O PAQUETE </a:t>
            </a:r>
            <a:r>
              <a:rPr lang="x-none" sz="1800" b="1" i="0" cap="all" smtClean="0">
                <a:solidFill>
                  <a:srgbClr val="FFFFFF"/>
                </a:solidFill>
              </a:rPr>
              <a:t>DE </a:t>
            </a:r>
            <a:r>
              <a:rPr lang="es-AR" sz="1800" b="1" i="0" cap="all" dirty="0" smtClean="0">
                <a:solidFill>
                  <a:srgbClr val="FFFFFF"/>
                </a:solidFill>
              </a:rPr>
              <a:t>marketing</a:t>
            </a:r>
            <a:r>
              <a:rPr lang="x-none" sz="1800" b="1" i="0" cap="all" smtClean="0">
                <a:solidFill>
                  <a:srgbClr val="FFFFFF"/>
                </a:solidFill>
              </a:rPr>
              <a:t> </a:t>
            </a:r>
            <a:r>
              <a:rPr lang="x-none" sz="1800" b="1" i="0" cap="all" dirty="0" smtClean="0">
                <a:solidFill>
                  <a:srgbClr val="FFFFFF"/>
                </a:solidFill>
              </a:rPr>
              <a:t>DIGITAL ADICIONALES</a:t>
            </a:r>
          </a:p>
        </p:txBody>
      </p:sp>
      <p:sp>
        <p:nvSpPr>
          <p:cNvPr id="7" name="Rectangle 6"/>
          <p:cNvSpPr/>
          <p:nvPr/>
        </p:nvSpPr>
        <p:spPr>
          <a:xfrm>
            <a:off x="4645631" y="2800350"/>
            <a:ext cx="3124200" cy="15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rPr>
              <a:t>El Servicio de Atención al</a:t>
            </a:r>
            <a:r>
              <a:rPr lang="x-none" sz="1800" b="1" i="0" cap="all" smtClean="0">
                <a:solidFill>
                  <a:srgbClr val="FFFFFF"/>
                </a:solidFill>
              </a:rPr>
              <a:t> </a:t>
            </a:r>
            <a:r>
              <a:rPr lang="es-US" sz="1800" b="1" i="0" cap="all" dirty="0" smtClean="0">
                <a:solidFill>
                  <a:srgbClr val="FFFFFF"/>
                </a:solidFill>
              </a:rPr>
              <a:t/>
            </a:r>
            <a:br>
              <a:rPr lang="es-US" sz="1800" b="1" i="0" cap="all" dirty="0" smtClean="0">
                <a:solidFill>
                  <a:srgbClr val="FFFFFF"/>
                </a:solidFill>
              </a:rPr>
            </a:br>
            <a:r>
              <a:rPr lang="x-none" sz="1800" b="1" i="0" cap="all" smtClean="0">
                <a:solidFill>
                  <a:srgbClr val="FFFFFF"/>
                </a:solidFill>
              </a:rPr>
              <a:t>Cliente</a:t>
            </a:r>
            <a:r>
              <a:rPr lang="x-none" sz="1800" b="1" i="0" cap="all" dirty="0" smtClean="0">
                <a:solidFill>
                  <a:srgbClr val="FFFFFF"/>
                </a:solidFill>
              </a:rPr>
              <a:t> brinda asistencia</a:t>
            </a:r>
            <a:r>
              <a:rPr lang="x-none" sz="1800" b="1" i="0" cap="all" smtClean="0">
                <a:solidFill>
                  <a:srgbClr val="FFFFFF"/>
                </a:solidFill>
              </a:rPr>
              <a:t> </a:t>
            </a:r>
            <a:r>
              <a:rPr lang="es-US" sz="1800" b="1" i="0" cap="all" dirty="0" smtClean="0">
                <a:solidFill>
                  <a:srgbClr val="FFFFFF"/>
                </a:solidFill>
              </a:rPr>
              <a:t/>
            </a:r>
            <a:br>
              <a:rPr lang="es-US" sz="1800" b="1" i="0" cap="all" dirty="0" smtClean="0">
                <a:solidFill>
                  <a:srgbClr val="FFFFFF"/>
                </a:solidFill>
              </a:rPr>
            </a:br>
            <a:r>
              <a:rPr lang="x-none" sz="1800" b="1" i="0" cap="all" smtClean="0">
                <a:solidFill>
                  <a:srgbClr val="FFFFFF"/>
                </a:solidFill>
              </a:rPr>
              <a:t>para</a:t>
            </a:r>
            <a:r>
              <a:rPr lang="x-none" sz="1800" b="1" i="0" cap="all" dirty="0" smtClean="0">
                <a:solidFill>
                  <a:srgbClr val="FFFFFF"/>
                </a:solidFill>
              </a:rPr>
              <a:t> ADMINISTRAR EL SITIO Y utiilizar las herramientas de comercialización</a:t>
            </a:r>
          </a:p>
        </p:txBody>
      </p:sp>
    </p:spTree>
    <p:extLst>
      <p:ext uri="{BB962C8B-B14F-4D97-AF65-F5344CB8AC3E}">
        <p14:creationId xmlns:p14="http://schemas.microsoft.com/office/powerpoint/2010/main" val="33578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302" y="2486232"/>
            <a:ext cx="3451302" cy="14725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600" dirty="0">
              <a:solidFill>
                <a:srgbClr val="FFFFFF"/>
              </a:solidFill>
              <a:latin typeface="Calibri"/>
            </a:endParaRPr>
          </a:p>
          <a:p>
            <a:pPr defTabSz="914400"/>
            <a:r>
              <a:rPr lang="x-none" sz="1600" b="1" i="0" dirty="0" smtClean="0">
                <a:solidFill>
                  <a:srgbClr val="FFFFFF"/>
                </a:solidFill>
              </a:rPr>
              <a:t>Por ejemplo: </a:t>
            </a:r>
            <a:r>
              <a:rPr lang="x-none" sz="1600" b="0" i="0" dirty="0" smtClean="0">
                <a:solidFill>
                  <a:srgbClr val="FFFFFF"/>
                </a:solidFill>
              </a:rPr>
              <a:t>Su restaurante favorito </a:t>
            </a:r>
            <a:r>
              <a:rPr lang="en" sz="1600" dirty="0" smtClean="0"/>
              <a:t/>
            </a:r>
            <a:br>
              <a:rPr lang="en" sz="1600" dirty="0" smtClean="0"/>
            </a:br>
            <a:endParaRPr lang="en" sz="1600" dirty="0" smtClean="0"/>
          </a:p>
          <a:p>
            <a:pPr defTabSz="914400"/>
            <a:r>
              <a:rPr lang="x-none" sz="1600" b="0" i="0" dirty="0" smtClean="0">
                <a:solidFill>
                  <a:srgbClr val="FFFFFF"/>
                </a:solidFill>
              </a:rPr>
              <a:t>Es tan sencillo como hacer una llamada telefónica o entrar y hacer algunas preguntas.</a:t>
            </a:r>
          </a:p>
        </p:txBody>
      </p:sp>
      <p:sp>
        <p:nvSpPr>
          <p:cNvPr id="7" name="Rectangle 6"/>
          <p:cNvSpPr/>
          <p:nvPr/>
        </p:nvSpPr>
        <p:spPr>
          <a:xfrm>
            <a:off x="-22302" y="120316"/>
            <a:ext cx="3451302" cy="184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spcAft>
                <a:spcPts val="1200"/>
              </a:spcAft>
            </a:pPr>
            <a:r>
              <a:rPr lang="x-none" sz="1600" b="0" i="0" dirty="0" smtClean="0">
                <a:solidFill>
                  <a:srgbClr val="FFFFFF"/>
                </a:solidFill>
              </a:rPr>
              <a:t>¡Piense en todos los dueños de negocios que ya conoce! </a:t>
            </a:r>
            <a:r>
              <a:rPr lang="en" sz="1600" dirty="0" smtClean="0"/>
              <a:t/>
            </a:r>
            <a:br>
              <a:rPr lang="en" sz="1600" dirty="0" smtClean="0"/>
            </a:br>
            <a:endParaRPr lang="en" sz="1600" dirty="0" smtClean="0"/>
          </a:p>
          <a:p>
            <a:pPr defTabSz="914400">
              <a:spcAft>
                <a:spcPts val="1200"/>
              </a:spcAft>
            </a:pPr>
            <a:r>
              <a:rPr lang="x-none" sz="1600" b="0" i="0" dirty="0" smtClean="0">
                <a:solidFill>
                  <a:srgbClr val="FFFFFF"/>
                </a:solidFill>
              </a:rPr>
              <a:t>¿Dónde quedan algunos de los lugares con </a:t>
            </a:r>
            <a:r>
              <a:rPr lang="x-none" sz="1600" b="0" i="0" smtClean="0">
                <a:solidFill>
                  <a:srgbClr val="FFFFFF"/>
                </a:solidFill>
              </a:rPr>
              <a:t>los </a:t>
            </a:r>
            <a:r>
              <a:rPr lang="es-US" sz="1600" b="0" i="0" dirty="0" smtClean="0">
                <a:solidFill>
                  <a:srgbClr val="FFFFFF"/>
                </a:solidFill>
              </a:rPr>
              <a:t>que </a:t>
            </a:r>
            <a:r>
              <a:rPr lang="x-none" sz="1600" b="0" i="0" smtClean="0">
                <a:solidFill>
                  <a:srgbClr val="FFFFFF"/>
                </a:solidFill>
              </a:rPr>
              <a:t>mantiene </a:t>
            </a:r>
            <a:r>
              <a:rPr lang="en" sz="1600" dirty="0" smtClean="0"/>
              <a:t/>
            </a:r>
            <a:br>
              <a:rPr lang="en" sz="1600" dirty="0" smtClean="0"/>
            </a:br>
            <a:r>
              <a:rPr lang="x-none" sz="1600" b="0" i="0" dirty="0" smtClean="0">
                <a:solidFill>
                  <a:srgbClr val="FFFFFF"/>
                </a:solidFill>
              </a:rPr>
              <a:t>relaciones comerciales?</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8123" r="16682"/>
          <a:stretch/>
        </p:blipFill>
        <p:spPr>
          <a:xfrm>
            <a:off x="3015365" y="272485"/>
            <a:ext cx="2955073" cy="4869846"/>
          </a:xfrm>
          <a:prstGeom prst="rect">
            <a:avLst/>
          </a:prstGeom>
        </p:spPr>
      </p:pic>
      <p:sp>
        <p:nvSpPr>
          <p:cNvPr id="5" name="Rectangle 4"/>
          <p:cNvSpPr/>
          <p:nvPr/>
        </p:nvSpPr>
        <p:spPr>
          <a:xfrm>
            <a:off x="147058" y="2250584"/>
            <a:ext cx="2650045" cy="369332"/>
          </a:xfrm>
          <a:prstGeom prst="rect">
            <a:avLst/>
          </a:prstGeom>
        </p:spPr>
        <p:txBody>
          <a:bodyPr wrap="square">
            <a:spAutoFit/>
          </a:bodyPr>
          <a:lstStyle/>
          <a:p>
            <a:pPr defTabSz="914400"/>
            <a:endParaRPr lang="en-US" b="1" cap="all" dirty="0">
              <a:solidFill>
                <a:srgbClr val="0070C0"/>
              </a:solidFill>
              <a:latin typeface="Calibri"/>
            </a:endParaRPr>
          </a:p>
        </p:txBody>
      </p:sp>
      <p:sp>
        <p:nvSpPr>
          <p:cNvPr id="6" name="Rounded Rectangular Callout 5"/>
          <p:cNvSpPr/>
          <p:nvPr/>
        </p:nvSpPr>
        <p:spPr>
          <a:xfrm>
            <a:off x="5808310" y="819150"/>
            <a:ext cx="2819400" cy="3581400"/>
          </a:xfrm>
          <a:prstGeom prst="wedgeRoundRectCallout">
            <a:avLst>
              <a:gd name="adj1" fmla="val -72713"/>
              <a:gd name="adj2" fmla="val -29872"/>
              <a:gd name="adj3" fmla="val 16667"/>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spcAft>
                <a:spcPts val="1200"/>
              </a:spcAft>
            </a:pPr>
            <a:r>
              <a:rPr lang="x-none" sz="2000" b="0" i="0" dirty="0" smtClean="0">
                <a:solidFill>
                  <a:srgbClr val="FFFFFF"/>
                </a:solidFill>
              </a:rPr>
              <a:t>“¡Hola, Joanne! Me llamo Sue, y me </a:t>
            </a:r>
            <a:r>
              <a:rPr lang="x-none" sz="2000" b="0" i="0" smtClean="0">
                <a:solidFill>
                  <a:srgbClr val="FFFFFF"/>
                </a:solidFill>
              </a:rPr>
              <a:t>encanta </a:t>
            </a:r>
            <a:r>
              <a:rPr lang="es-US" sz="2000" b="0" i="0" dirty="0" smtClean="0">
                <a:solidFill>
                  <a:srgbClr val="FFFFFF"/>
                </a:solidFill>
              </a:rPr>
              <a:t>t</a:t>
            </a:r>
            <a:r>
              <a:rPr lang="x-none" sz="2000" b="0" i="0" smtClean="0">
                <a:solidFill>
                  <a:srgbClr val="FFFFFF"/>
                </a:solidFill>
              </a:rPr>
              <a:t>u </a:t>
            </a:r>
            <a:r>
              <a:rPr lang="x-none" sz="2000" b="0" i="0" dirty="0" smtClean="0">
                <a:solidFill>
                  <a:srgbClr val="FFFFFF"/>
                </a:solidFill>
              </a:rPr>
              <a:t>restaurante</a:t>
            </a:r>
            <a:r>
              <a:rPr lang="x-none" sz="2000" b="0" i="0" smtClean="0">
                <a:solidFill>
                  <a:srgbClr val="FFFFFF"/>
                </a:solidFill>
              </a:rPr>
              <a:t>. Mira</a:t>
            </a:r>
            <a:r>
              <a:rPr lang="x-none" sz="2000" b="0" i="0" dirty="0" smtClean="0">
                <a:solidFill>
                  <a:srgbClr val="FFFFFF"/>
                </a:solidFill>
              </a:rPr>
              <a:t>, quería mostrarle tu sitio web a un amigo, pero </a:t>
            </a:r>
            <a:r>
              <a:rPr lang="x-none" sz="2000" b="0" i="0" smtClean="0">
                <a:solidFill>
                  <a:srgbClr val="FFFFFF"/>
                </a:solidFill>
              </a:rPr>
              <a:t>no pude </a:t>
            </a:r>
            <a:r>
              <a:rPr lang="x-none" sz="2000" b="0" i="0" dirty="0" smtClean="0">
                <a:solidFill>
                  <a:srgbClr val="FFFFFF"/>
                </a:solidFill>
              </a:rPr>
              <a:t>encontrarlo. ¿Tienes sitio web? Oh, ¿de verás? Bueno…”</a:t>
            </a:r>
          </a:p>
        </p:txBody>
      </p:sp>
    </p:spTree>
    <p:extLst>
      <p:ext uri="{BB962C8B-B14F-4D97-AF65-F5344CB8AC3E}">
        <p14:creationId xmlns:p14="http://schemas.microsoft.com/office/powerpoint/2010/main" val="30727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609600" y="518550"/>
            <a:ext cx="7924800" cy="3939540"/>
          </a:xfrm>
          <a:prstGeom prst="rect">
            <a:avLst/>
          </a:prstGeom>
        </p:spPr>
        <p:txBody>
          <a:bodyPr wrap="square">
            <a:spAutoFit/>
          </a:bodyPr>
          <a:lstStyle/>
          <a:p>
            <a:pPr algn="ctr" defTabSz="914400">
              <a:spcAft>
                <a:spcPts val="1200"/>
              </a:spcAft>
            </a:pPr>
            <a:r>
              <a:rPr lang="x-none" sz="1600" b="0" i="0" dirty="0" smtClean="0">
                <a:solidFill>
                  <a:srgbClr val="FFFFFF"/>
                </a:solidFill>
              </a:rPr>
              <a:t>Este es el momento mágico en el que usted </a:t>
            </a:r>
            <a:r>
              <a:rPr lang="x-none" sz="1600" b="0" i="0" smtClean="0">
                <a:solidFill>
                  <a:srgbClr val="FFFFFF"/>
                </a:solidFill>
              </a:rPr>
              <a:t>simplemente </a:t>
            </a:r>
            <a:r>
              <a:rPr lang="es-ES_tradnl" sz="1600" b="0" i="0" dirty="0" smtClean="0">
                <a:solidFill>
                  <a:srgbClr val="FFFFFF"/>
                </a:solidFill>
              </a:rPr>
              <a:t>ensalza a</a:t>
            </a:r>
            <a:r>
              <a:rPr lang="x-none" sz="1600" b="0" i="0" smtClean="0">
                <a:solidFill>
                  <a:srgbClr val="FFFFFF"/>
                </a:solidFill>
              </a:rPr>
              <a:t>l </a:t>
            </a:r>
            <a:r>
              <a:rPr lang="x-none" sz="1600" b="0" i="0" dirty="0" smtClean="0">
                <a:solidFill>
                  <a:srgbClr val="FFFFFF"/>
                </a:solidFill>
              </a:rPr>
              <a:t>equipo de profesionales y</a:t>
            </a:r>
            <a:r>
              <a:rPr lang="en" sz="1600" dirty="0" smtClean="0"/>
              <a:t/>
            </a:r>
            <a:br>
              <a:rPr lang="en" sz="1600" dirty="0" smtClean="0"/>
            </a:br>
            <a:r>
              <a:rPr lang="en" sz="1600" dirty="0" smtClean="0"/>
              <a:t/>
            </a:r>
            <a:br>
              <a:rPr lang="en" sz="1600" dirty="0" smtClean="0"/>
            </a:br>
            <a:r>
              <a:rPr lang="x-none" sz="1600" b="0" i="0" dirty="0" smtClean="0">
                <a:solidFill>
                  <a:srgbClr val="FFFFFF"/>
                </a:solidFill>
              </a:rPr>
              <a:t> </a:t>
            </a:r>
            <a:r>
              <a:rPr lang="x-none" sz="2800" b="0" i="0" dirty="0" smtClean="0">
                <a:solidFill>
                  <a:srgbClr val="FFFFFF"/>
                </a:solidFill>
              </a:rPr>
              <a:t>Programa la Cita </a:t>
            </a:r>
          </a:p>
          <a:p>
            <a:pPr algn="ctr" defTabSz="914400">
              <a:spcAft>
                <a:spcPts val="1200"/>
              </a:spcAft>
            </a:pPr>
            <a:r>
              <a:rPr lang="x-none" sz="1800" b="0" i="0" smtClean="0">
                <a:solidFill>
                  <a:srgbClr val="FFFFFF"/>
                </a:solidFill>
              </a:rPr>
              <a:t>“</a:t>
            </a:r>
            <a:r>
              <a:rPr lang="x-none" sz="1800" b="0" i="0" smtClean="0">
                <a:solidFill>
                  <a:srgbClr val="FFFFFF"/>
                </a:solidFill>
              </a:rPr>
              <a:t>Sabes</a:t>
            </a:r>
            <a:r>
              <a:rPr lang="es-ES_tradnl" sz="1800" b="0" i="0" dirty="0" smtClean="0">
                <a:solidFill>
                  <a:srgbClr val="FFFFFF"/>
                </a:solidFill>
              </a:rPr>
              <a:t>,</a:t>
            </a:r>
            <a:r>
              <a:rPr lang="x-none" sz="1800" b="0" i="0" smtClean="0">
                <a:solidFill>
                  <a:srgbClr val="FFFFFF"/>
                </a:solidFill>
              </a:rPr>
              <a:t> </a:t>
            </a:r>
            <a:r>
              <a:rPr lang="x-none" sz="1800" b="0" i="0" dirty="0" smtClean="0">
                <a:solidFill>
                  <a:srgbClr val="FFFFFF"/>
                </a:solidFill>
              </a:rPr>
              <a:t>Joanne, trabajo para una gran empresa que cuenta con todo un departamento que se especializa en ayudar a pequeñas empresas a sacarle ventaja a la Internet. Si quieres, podría conseguirte una cita con uno de los especialistas en producto para ver si pueden ayudarte con ello.”</a:t>
            </a:r>
          </a:p>
          <a:p>
            <a:pPr algn="ctr" defTabSz="914400">
              <a:spcAft>
                <a:spcPts val="1200"/>
              </a:spcAft>
            </a:pPr>
            <a:endParaRPr lang="en-US" dirty="0">
              <a:solidFill>
                <a:prstClr val="white"/>
              </a:solidFill>
              <a:latin typeface="Calibri"/>
            </a:endParaRPr>
          </a:p>
          <a:p>
            <a:pPr algn="ctr" defTabSz="914400">
              <a:spcAft>
                <a:spcPts val="1200"/>
              </a:spcAft>
            </a:pPr>
            <a:r>
              <a:rPr lang="x-none" sz="3200" b="0" i="0" dirty="0" smtClean="0">
                <a:solidFill>
                  <a:srgbClr val="FFFFFF"/>
                </a:solidFill>
              </a:rPr>
              <a:t>¡Así de fácil! </a:t>
            </a:r>
          </a:p>
          <a:p>
            <a:pPr algn="ctr" defTabSz="914400">
              <a:spcAft>
                <a:spcPts val="1200"/>
              </a:spcAft>
            </a:pPr>
            <a:r>
              <a:rPr lang="x-none" sz="2800" b="0" i="0" dirty="0" smtClean="0">
                <a:solidFill>
                  <a:srgbClr val="000000"/>
                </a:solidFill>
              </a:rPr>
              <a:t> </a:t>
            </a:r>
            <a:r>
              <a:rPr lang="x-none" sz="2800" b="1" i="0" dirty="0" smtClean="0">
                <a:solidFill>
                  <a:srgbClr val="FFFFFF"/>
                </a:solidFill>
              </a:rPr>
              <a:t>Confirmar la cita. Sacarle ventaja a los equipos.</a:t>
            </a:r>
          </a:p>
        </p:txBody>
      </p:sp>
    </p:spTree>
    <p:extLst>
      <p:ext uri="{BB962C8B-B14F-4D97-AF65-F5344CB8AC3E}">
        <p14:creationId xmlns:p14="http://schemas.microsoft.com/office/powerpoint/2010/main" val="24912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033" y="0"/>
            <a:ext cx="6258251" cy="5143500"/>
          </a:xfrm>
          <a:prstGeom prst="rect">
            <a:avLst/>
          </a:prstGeom>
        </p:spPr>
      </p:pic>
      <p:sp>
        <p:nvSpPr>
          <p:cNvPr id="5" name="Rectangle 4"/>
          <p:cNvSpPr/>
          <p:nvPr/>
        </p:nvSpPr>
        <p:spPr>
          <a:xfrm>
            <a:off x="4572000" y="0"/>
            <a:ext cx="45720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4" name="Rectangle 3"/>
          <p:cNvSpPr/>
          <p:nvPr/>
        </p:nvSpPr>
        <p:spPr>
          <a:xfrm>
            <a:off x="4749282" y="472469"/>
            <a:ext cx="4242318" cy="4431983"/>
          </a:xfrm>
          <a:prstGeom prst="rect">
            <a:avLst/>
          </a:prstGeom>
        </p:spPr>
        <p:txBody>
          <a:bodyPr wrap="square">
            <a:spAutoFit/>
          </a:bodyPr>
          <a:lstStyle/>
          <a:p>
            <a:pPr algn="ctr" defTabSz="914400">
              <a:spcAft>
                <a:spcPts val="1200"/>
              </a:spcAft>
            </a:pPr>
            <a:r>
              <a:rPr lang="x-none" b="1" i="0" cap="all" dirty="0" smtClean="0">
                <a:solidFill>
                  <a:srgbClr val="FFFFFF"/>
                </a:solidFill>
              </a:rPr>
              <a:t>CAPACITACIÓN ESTANDARIZADA:</a:t>
            </a:r>
            <a:r>
              <a:rPr lang="en" dirty="0" smtClean="0"/>
              <a:t/>
            </a:r>
            <a:br>
              <a:rPr lang="en" dirty="0" smtClean="0"/>
            </a:br>
            <a:r>
              <a:rPr lang="x-none" b="1" i="0" cap="all" dirty="0" smtClean="0">
                <a:solidFill>
                  <a:srgbClr val="FFFFFF"/>
                </a:solidFill>
              </a:rPr>
              <a:t>Las capacitaciones WCT 101 y WCT 201:</a:t>
            </a:r>
          </a:p>
          <a:p>
            <a:pPr marL="514350" lvl="1" indent="-231775" defTabSz="914400">
              <a:spcAft>
                <a:spcPts val="1200"/>
              </a:spcAft>
              <a:buFont typeface="Arial"/>
              <a:buChar char="•"/>
            </a:pPr>
            <a:r>
              <a:rPr lang="x-none" sz="1600" b="0" i="0" dirty="0" smtClean="0">
                <a:solidFill>
                  <a:srgbClr val="FFFFFF"/>
                </a:solidFill>
              </a:rPr>
              <a:t>Establecimiento de metas y planificación estratégica</a:t>
            </a:r>
          </a:p>
          <a:p>
            <a:pPr marL="514350" lvl="1" indent="-231775" defTabSz="914400">
              <a:spcAft>
                <a:spcPts val="1200"/>
              </a:spcAft>
              <a:buFont typeface="Arial"/>
              <a:buChar char="•"/>
            </a:pPr>
            <a:r>
              <a:rPr lang="x-none" sz="1600" b="0" i="0" dirty="0" smtClean="0">
                <a:solidFill>
                  <a:srgbClr val="FFFFFF"/>
                </a:solidFill>
              </a:rPr>
              <a:t>Nuestro producto y el mercado digital</a:t>
            </a:r>
          </a:p>
          <a:p>
            <a:pPr marL="514350" lvl="1" indent="-231775" defTabSz="914400">
              <a:spcAft>
                <a:spcPts val="1200"/>
              </a:spcAft>
              <a:buFont typeface="Arial"/>
              <a:buChar char="•"/>
            </a:pPr>
            <a:r>
              <a:rPr lang="x-none" sz="1600" b="0" i="0" dirty="0" smtClean="0">
                <a:solidFill>
                  <a:srgbClr val="FFFFFF"/>
                </a:solidFill>
              </a:rPr>
              <a:t>Generación de referencias</a:t>
            </a:r>
          </a:p>
          <a:p>
            <a:pPr marL="514350" lvl="1" indent="-231775" defTabSz="914400">
              <a:spcAft>
                <a:spcPts val="1200"/>
              </a:spcAft>
              <a:buFont typeface="Arial"/>
              <a:buChar char="•"/>
            </a:pPr>
            <a:r>
              <a:rPr lang="x-none" sz="1600" b="0" i="0" dirty="0" smtClean="0">
                <a:solidFill>
                  <a:srgbClr val="FFFFFF"/>
                </a:solidFill>
              </a:rPr>
              <a:t>Cómo hablar con los Candidatos para la compra de sitios web</a:t>
            </a:r>
          </a:p>
          <a:p>
            <a:pPr marL="514350" lvl="1" indent="-231775" defTabSz="914400">
              <a:spcAft>
                <a:spcPts val="1200"/>
              </a:spcAft>
              <a:buFont typeface="Arial"/>
              <a:buChar char="•"/>
            </a:pPr>
            <a:r>
              <a:rPr lang="x-none" sz="1600" b="0" i="0" dirty="0" smtClean="0">
                <a:solidFill>
                  <a:srgbClr val="FFFFFF"/>
                </a:solidFill>
              </a:rPr>
              <a:t>Cómo aprovechar nuestro Sistema de Ventas</a:t>
            </a:r>
          </a:p>
          <a:p>
            <a:pPr marL="514350" lvl="1" indent="-231775" defTabSz="914400">
              <a:spcAft>
                <a:spcPts val="1200"/>
              </a:spcAft>
              <a:buFont typeface="Arial"/>
              <a:buChar char="•"/>
            </a:pPr>
            <a:r>
              <a:rPr lang="x-none" sz="1600" b="0" i="0" dirty="0" smtClean="0">
                <a:solidFill>
                  <a:srgbClr val="FFFFFF"/>
                </a:solidFill>
              </a:rPr>
              <a:t>Cómo expandir su negocio con los</a:t>
            </a:r>
            <a:r>
              <a:rPr lang="x-none" sz="1600" b="0" i="0" smtClean="0">
                <a:solidFill>
                  <a:srgbClr val="FFFFFF"/>
                </a:solidFill>
              </a:rPr>
              <a:t> </a:t>
            </a:r>
            <a:r>
              <a:rPr lang="es-US" sz="1600" b="0" i="0" dirty="0" smtClean="0">
                <a:solidFill>
                  <a:srgbClr val="FFFFFF"/>
                </a:solidFill>
              </a:rPr>
              <a:t/>
            </a:r>
            <a:br>
              <a:rPr lang="es-US" sz="1600" b="0" i="0" dirty="0" smtClean="0">
                <a:solidFill>
                  <a:srgbClr val="FFFFFF"/>
                </a:solidFill>
              </a:rPr>
            </a:br>
            <a:r>
              <a:rPr lang="x-none" sz="1600" b="0" i="0" smtClean="0">
                <a:solidFill>
                  <a:srgbClr val="FFFFFF"/>
                </a:solidFill>
              </a:rPr>
              <a:t>WebCenters </a:t>
            </a:r>
            <a:endParaRPr lang="x-none" sz="1600" b="0" i="0" dirty="0" smtClean="0">
              <a:solidFill>
                <a:srgbClr val="FFFFFF"/>
              </a:solidFill>
            </a:endParaRPr>
          </a:p>
          <a:p>
            <a:pPr marL="514350" lvl="1" indent="-231775" defTabSz="914400">
              <a:spcAft>
                <a:spcPts val="1200"/>
              </a:spcAft>
              <a:buFont typeface="Arial"/>
              <a:buChar char="•"/>
            </a:pPr>
            <a:r>
              <a:rPr lang="x-none" sz="1600" b="0" i="0" dirty="0" smtClean="0">
                <a:solidFill>
                  <a:srgbClr val="FFFFFF"/>
                </a:solidFill>
              </a:rPr>
              <a:t>Cómo utilizar su WebCenter</a:t>
            </a:r>
          </a:p>
        </p:txBody>
      </p:sp>
    </p:spTree>
    <p:extLst>
      <p:ext uri="{BB962C8B-B14F-4D97-AF65-F5344CB8AC3E}">
        <p14:creationId xmlns:p14="http://schemas.microsoft.com/office/powerpoint/2010/main" val="16595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1" y="0"/>
            <a:ext cx="9144001"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304800" y="495991"/>
            <a:ext cx="8534400" cy="769441"/>
          </a:xfrm>
          <a:prstGeom prst="rect">
            <a:avLst/>
          </a:prstGeom>
        </p:spPr>
        <p:txBody>
          <a:bodyPr wrap="square">
            <a:spAutoFit/>
          </a:bodyPr>
          <a:lstStyle/>
          <a:p>
            <a:pPr algn="ctr" defTabSz="914400"/>
            <a:r>
              <a:rPr lang="x-none" sz="2200" b="1" i="0" cap="all" dirty="0" smtClean="0">
                <a:solidFill>
                  <a:srgbClr val="FFFFFF"/>
                </a:solidFill>
              </a:rPr>
              <a:t>Su WebCenter le brinda todas las herramientas que necesita para aprovechar nuestro sistema probado para tener éxito.</a:t>
            </a:r>
          </a:p>
        </p:txBody>
      </p:sp>
      <p:sp>
        <p:nvSpPr>
          <p:cNvPr id="5" name="Rectangle 4"/>
          <p:cNvSpPr/>
          <p:nvPr/>
        </p:nvSpPr>
        <p:spPr>
          <a:xfrm>
            <a:off x="-1" y="1657350"/>
            <a:ext cx="9144001" cy="523220"/>
          </a:xfrm>
          <a:prstGeom prst="rect">
            <a:avLst/>
          </a:prstGeom>
          <a:solidFill>
            <a:schemeClr val="tx1">
              <a:lumMod val="85000"/>
              <a:lumOff val="15000"/>
            </a:schemeClr>
          </a:solidFill>
        </p:spPr>
        <p:txBody>
          <a:bodyPr wrap="square">
            <a:spAutoFit/>
          </a:bodyPr>
          <a:lstStyle/>
          <a:p>
            <a:pPr algn="ctr" defTabSz="914400"/>
            <a:r>
              <a:rPr lang="x-none" sz="2800" b="1" i="0" dirty="0" smtClean="0">
                <a:solidFill>
                  <a:srgbClr val="FFFFFF"/>
                </a:solidFill>
              </a:rPr>
              <a:t>Todos los maWebCenters incluyen:</a:t>
            </a:r>
          </a:p>
        </p:txBody>
      </p:sp>
      <p:sp>
        <p:nvSpPr>
          <p:cNvPr id="6" name="Rectangle 5"/>
          <p:cNvSpPr/>
          <p:nvPr/>
        </p:nvSpPr>
        <p:spPr>
          <a:xfrm>
            <a:off x="285108" y="2571750"/>
            <a:ext cx="1619892" cy="237456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Una interfaz del usuario para promocionar su negocio de ventas de sitios web</a:t>
            </a:r>
          </a:p>
        </p:txBody>
      </p:sp>
      <p:sp>
        <p:nvSpPr>
          <p:cNvPr id="7" name="Rectangle 6"/>
          <p:cNvSpPr/>
          <p:nvPr/>
        </p:nvSpPr>
        <p:spPr>
          <a:xfrm>
            <a:off x="2037708" y="2571750"/>
            <a:ext cx="1619892" cy="23745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404040"/>
                </a:solidFill>
              </a:rPr>
              <a:t>Un calendario de ventas interactivo para programar citas</a:t>
            </a:r>
          </a:p>
        </p:txBody>
      </p:sp>
      <p:sp>
        <p:nvSpPr>
          <p:cNvPr id="8" name="Rectangle 7"/>
          <p:cNvSpPr/>
          <p:nvPr/>
        </p:nvSpPr>
        <p:spPr>
          <a:xfrm>
            <a:off x="3790308" y="2571752"/>
            <a:ext cx="1619892" cy="23745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Acceso a dominios,</a:t>
            </a:r>
            <a:r>
              <a:rPr lang="en" sz="1400" dirty="0" smtClean="0"/>
              <a:t/>
            </a:r>
            <a:br>
              <a:rPr lang="en" sz="1400" dirty="0" smtClean="0"/>
            </a:br>
            <a:r>
              <a:rPr lang="x-none" sz="1400" b="1" i="0" cap="all" dirty="0" smtClean="0">
                <a:solidFill>
                  <a:srgbClr val="FFFFFF"/>
                </a:solidFill>
              </a:rPr>
              <a:t>correos</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electrónicos</a:t>
            </a:r>
            <a:r>
              <a:rPr lang="x-none" sz="1400" b="1" i="0" cap="all" dirty="0" smtClean="0">
                <a:solidFill>
                  <a:srgbClr val="FFFFFF"/>
                </a:solidFill>
              </a:rPr>
              <a:t> Y</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comercializa</a:t>
            </a:r>
            <a:r>
              <a:rPr lang="es-US" sz="1400" b="1" cap="all" dirty="0">
                <a:solidFill>
                  <a:srgbClr val="FFFFFF"/>
                </a:solidFill>
              </a:rPr>
              <a:t>-</a:t>
            </a:r>
            <a:r>
              <a:rPr lang="x-none" sz="1400" b="1" i="0" cap="all" smtClean="0">
                <a:solidFill>
                  <a:srgbClr val="FFFFFF"/>
                </a:solidFill>
              </a:rPr>
              <a:t>ción </a:t>
            </a:r>
            <a:r>
              <a:rPr lang="x-none" sz="1400" b="1" i="0" cap="all" dirty="0" smtClean="0">
                <a:solidFill>
                  <a:srgbClr val="FFFFFF"/>
                </a:solidFill>
              </a:rPr>
              <a:t>por correo electrónico</a:t>
            </a:r>
          </a:p>
        </p:txBody>
      </p:sp>
      <p:sp>
        <p:nvSpPr>
          <p:cNvPr id="9" name="Rectangle 8"/>
          <p:cNvSpPr/>
          <p:nvPr/>
        </p:nvSpPr>
        <p:spPr>
          <a:xfrm>
            <a:off x="5542908" y="2571752"/>
            <a:ext cx="1619892" cy="23745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404040"/>
                </a:solidFill>
              </a:rPr>
              <a:t>Administración de Clientes, herramientas de motores de búsqueda, recursos en redes sociales, sitios web móviles ¡y más!</a:t>
            </a:r>
          </a:p>
        </p:txBody>
      </p:sp>
      <p:sp>
        <p:nvSpPr>
          <p:cNvPr id="10" name="Rectangle 9"/>
          <p:cNvSpPr/>
          <p:nvPr/>
        </p:nvSpPr>
        <p:spPr>
          <a:xfrm>
            <a:off x="7295508" y="2557839"/>
            <a:ext cx="1619892" cy="238847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400" b="1" i="0" cap="all" dirty="0" smtClean="0">
                <a:solidFill>
                  <a:srgbClr val="FFFFFF"/>
                </a:solidFill>
              </a:rPr>
              <a:t>Asistencia en Ventas, Centro de Diseño, EQUIPOS ESPECIALES, Servicio de Atención al Cliente</a:t>
            </a:r>
          </a:p>
        </p:txBody>
      </p:sp>
    </p:spTree>
    <p:extLst>
      <p:ext uri="{BB962C8B-B14F-4D97-AF65-F5344CB8AC3E}">
        <p14:creationId xmlns:p14="http://schemas.microsoft.com/office/powerpoint/2010/main" val="105665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9331"/>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66814" y="2724155"/>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0" y="438157"/>
            <a:ext cx="7543800" cy="430887"/>
          </a:xfrm>
          <a:prstGeom prst="rect">
            <a:avLst/>
          </a:prstGeom>
          <a:noFill/>
        </p:spPr>
        <p:txBody>
          <a:bodyPr wrap="square" rtlCol="0">
            <a:spAutoFit/>
          </a:bodyPr>
          <a:lstStyle/>
          <a:p>
            <a:pPr algn="ctr" defTabSz="914400"/>
            <a:r>
              <a:rPr lang="x-none" sz="2200" b="1" i="0" cap="all" dirty="0" smtClean="0">
                <a:solidFill>
                  <a:srgbClr val="FFFFFF"/>
                </a:solidFill>
              </a:rPr>
              <a:t>Recursos en Línea de Webcenter </a:t>
            </a:r>
          </a:p>
        </p:txBody>
      </p:sp>
      <p:grpSp>
        <p:nvGrpSpPr>
          <p:cNvPr id="58" name="Group 57"/>
          <p:cNvGrpSpPr/>
          <p:nvPr/>
        </p:nvGrpSpPr>
        <p:grpSpPr>
          <a:xfrm>
            <a:off x="533400" y="1381829"/>
            <a:ext cx="2209800" cy="1327683"/>
            <a:chOff x="-76200" y="1381822"/>
            <a:chExt cx="2209800" cy="1327683"/>
          </a:xfrm>
        </p:grpSpPr>
        <p:sp>
          <p:nvSpPr>
            <p:cNvPr id="30" name="Rectangle 29"/>
            <p:cNvSpPr/>
            <p:nvPr/>
          </p:nvSpPr>
          <p:spPr>
            <a:xfrm>
              <a:off x="-76200" y="2032397"/>
              <a:ext cx="2209800" cy="677108"/>
            </a:xfrm>
            <a:prstGeom prst="rect">
              <a:avLst/>
            </a:prstGeom>
          </p:spPr>
          <p:txBody>
            <a:bodyPr wrap="square">
              <a:spAutoFit/>
            </a:bodyPr>
            <a:lstStyle/>
            <a:p>
              <a:pPr algn="ctr" defTabSz="914400">
                <a:spcAft>
                  <a:spcPts val="1200"/>
                </a:spcAft>
              </a:pPr>
              <a:r>
                <a:rPr lang="x-none" sz="1400" b="1" i="0" cap="all" dirty="0" smtClean="0">
                  <a:solidFill>
                    <a:srgbClr val="FFFFFF"/>
                  </a:solidFill>
                </a:rPr>
                <a:t>WCT en línea</a:t>
              </a:r>
              <a:r>
                <a:rPr lang="en" sz="1400" dirty="0" smtClean="0"/>
                <a:t/>
              </a:r>
              <a:br>
                <a:rPr lang="en" sz="1400" dirty="0" smtClean="0"/>
              </a:br>
              <a:r>
                <a:rPr lang="x-none" sz="1200" b="0" i="0" dirty="0" smtClean="0">
                  <a:solidFill>
                    <a:srgbClr val="00B0F0"/>
                  </a:solidFill>
                </a:rPr>
                <a:t>WWW.MAWC411.COM/LEARN.HTML</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5898" y="1381822"/>
              <a:ext cx="533400" cy="533400"/>
            </a:xfrm>
            <a:prstGeom prst="rect">
              <a:avLst/>
            </a:prstGeom>
          </p:spPr>
        </p:pic>
      </p:grpSp>
      <p:grpSp>
        <p:nvGrpSpPr>
          <p:cNvPr id="57" name="Group 56"/>
          <p:cNvGrpSpPr/>
          <p:nvPr/>
        </p:nvGrpSpPr>
        <p:grpSpPr>
          <a:xfrm>
            <a:off x="3668751" y="1397156"/>
            <a:ext cx="1676400" cy="1345804"/>
            <a:chOff x="1992351" y="1397154"/>
            <a:chExt cx="1676400" cy="1345804"/>
          </a:xfrm>
        </p:grpSpPr>
        <p:sp>
          <p:nvSpPr>
            <p:cNvPr id="31" name="Rectangle 30"/>
            <p:cNvSpPr/>
            <p:nvPr/>
          </p:nvSpPr>
          <p:spPr>
            <a:xfrm>
              <a:off x="1992351" y="2065850"/>
              <a:ext cx="1676400" cy="677108"/>
            </a:xfrm>
            <a:prstGeom prst="rect">
              <a:avLst/>
            </a:prstGeom>
          </p:spPr>
          <p:txBody>
            <a:bodyPr wrap="square">
              <a:spAutoFit/>
            </a:bodyPr>
            <a:lstStyle/>
            <a:p>
              <a:pPr algn="ctr" defTabSz="914400">
                <a:spcAft>
                  <a:spcPts val="1200"/>
                </a:spcAft>
              </a:pPr>
              <a:r>
                <a:rPr lang="x-none" sz="1400" b="1" i="0" cap="all" dirty="0" smtClean="0">
                  <a:solidFill>
                    <a:srgbClr val="FFFFFF"/>
                  </a:solidFill>
                </a:rPr>
                <a:t>Blog de WCO</a:t>
              </a:r>
              <a:r>
                <a:rPr lang="en" sz="1400" dirty="0" smtClean="0"/>
                <a:t/>
              </a:r>
              <a:br>
                <a:rPr lang="en" sz="1400" dirty="0" smtClean="0"/>
              </a:br>
              <a:r>
                <a:rPr lang="x-none" sz="1200" b="0" i="0" dirty="0" smtClean="0">
                  <a:solidFill>
                    <a:srgbClr val="00B0F0"/>
                  </a:solidFill>
                </a:rPr>
                <a:t>BLOGMAWC411.COM /BLOG</a:t>
              </a: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1397154"/>
              <a:ext cx="533400" cy="533400"/>
            </a:xfrm>
            <a:prstGeom prst="rect">
              <a:avLst/>
            </a:prstGeom>
          </p:spPr>
        </p:pic>
      </p:grpSp>
      <p:grpSp>
        <p:nvGrpSpPr>
          <p:cNvPr id="56" name="Group 55"/>
          <p:cNvGrpSpPr/>
          <p:nvPr/>
        </p:nvGrpSpPr>
        <p:grpSpPr>
          <a:xfrm>
            <a:off x="5799100" y="1391116"/>
            <a:ext cx="2735300" cy="1355121"/>
            <a:chOff x="3198775" y="1391115"/>
            <a:chExt cx="2735300" cy="1355121"/>
          </a:xfrm>
        </p:grpSpPr>
        <p:sp>
          <p:nvSpPr>
            <p:cNvPr id="32" name="Rectangle 31"/>
            <p:cNvSpPr/>
            <p:nvPr/>
          </p:nvSpPr>
          <p:spPr>
            <a:xfrm>
              <a:off x="3198775" y="2038350"/>
              <a:ext cx="2735300" cy="707886"/>
            </a:xfrm>
            <a:prstGeom prst="rect">
              <a:avLst/>
            </a:prstGeom>
          </p:spPr>
          <p:txBody>
            <a:bodyPr wrap="square">
              <a:spAutoFit/>
            </a:bodyPr>
            <a:lstStyle/>
            <a:p>
              <a:pPr algn="ctr" defTabSz="914400">
                <a:spcAft>
                  <a:spcPts val="1200"/>
                </a:spcAft>
              </a:pPr>
              <a:r>
                <a:rPr lang="x-none" sz="1400" b="1" i="0" cap="all" dirty="0" smtClean="0">
                  <a:solidFill>
                    <a:srgbClr val="FFFFFF"/>
                  </a:solidFill>
                </a:rPr>
                <a:t>Sitio Web de Asistencia</a:t>
              </a:r>
              <a:r>
                <a:rPr lang="x-none" sz="1400" b="1" i="0" cap="all" smtClean="0">
                  <a:solidFill>
                    <a:srgbClr val="FFFFFF"/>
                  </a:solidFill>
                </a:rPr>
                <a:t> </a:t>
              </a:r>
              <a:r>
                <a:rPr lang="es-US" sz="1400" b="1" cap="all" dirty="0" smtClean="0">
                  <a:solidFill>
                    <a:srgbClr val="FFFFFF"/>
                  </a:solidFill>
                </a:rPr>
                <a:t>AL</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Distribuidor</a:t>
              </a:r>
              <a:r>
                <a:rPr lang="en" sz="1400" dirty="0" smtClean="0"/>
                <a:t/>
              </a:r>
              <a:br>
                <a:rPr lang="en" sz="1400" dirty="0" smtClean="0"/>
              </a:br>
              <a:r>
                <a:rPr lang="x-none" sz="1200" b="0" i="0" dirty="0" smtClean="0">
                  <a:solidFill>
                    <a:srgbClr val="00B0F0"/>
                  </a:solidFill>
                </a:rPr>
                <a:t>WWW.MAWC411.COM</a:t>
              </a:r>
            </a:p>
          </p:txBody>
        </p:sp>
        <p:pic>
          <p:nvPicPr>
            <p:cNvPr id="44" name="Picture 43"/>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09604" y="1391115"/>
              <a:ext cx="505742" cy="533400"/>
            </a:xfrm>
            <a:prstGeom prst="rect">
              <a:avLst/>
            </a:prstGeom>
          </p:spPr>
        </p:pic>
      </p:grpSp>
      <p:grpSp>
        <p:nvGrpSpPr>
          <p:cNvPr id="59" name="Group 58"/>
          <p:cNvGrpSpPr/>
          <p:nvPr/>
        </p:nvGrpSpPr>
        <p:grpSpPr>
          <a:xfrm>
            <a:off x="228600" y="2871875"/>
            <a:ext cx="2971800" cy="1643433"/>
            <a:chOff x="-654203" y="3105150"/>
            <a:chExt cx="2971800" cy="1643433"/>
          </a:xfrm>
        </p:grpSpPr>
        <p:sp>
          <p:nvSpPr>
            <p:cNvPr id="35" name="Rectangle 34"/>
            <p:cNvSpPr/>
            <p:nvPr/>
          </p:nvSpPr>
          <p:spPr>
            <a:xfrm>
              <a:off x="-654203" y="3740615"/>
              <a:ext cx="2971800" cy="1007968"/>
            </a:xfrm>
            <a:prstGeom prst="rect">
              <a:avLst/>
            </a:prstGeom>
          </p:spPr>
          <p:txBody>
            <a:bodyPr wrap="square">
              <a:spAutoFit/>
            </a:bodyPr>
            <a:lstStyle/>
            <a:p>
              <a:pPr algn="ctr" defTabSz="914400">
                <a:spcAft>
                  <a:spcPts val="1200"/>
                </a:spcAft>
              </a:pPr>
              <a:r>
                <a:rPr lang="x-none" sz="1400" b="1" i="0" cap="all" dirty="0" smtClean="0">
                  <a:solidFill>
                    <a:srgbClr val="FFFFFF"/>
                  </a:solidFill>
                </a:rPr>
                <a:t>Grupo de Asistencia en Facebook, Plan de 90 días</a:t>
              </a:r>
              <a:r>
                <a:rPr lang="en" sz="1400" dirty="0" smtClean="0"/>
                <a:t/>
              </a:r>
              <a:br>
                <a:rPr lang="en" sz="1400" dirty="0" smtClean="0"/>
              </a:br>
              <a:r>
                <a:rPr lang="x-none" sz="1050" b="0" i="0" smtClean="0">
                  <a:solidFill>
                    <a:srgbClr val="00B0F0"/>
                  </a:solidFill>
                </a:rPr>
                <a:t>ENVIAR </a:t>
              </a:r>
              <a:r>
                <a:rPr lang="es-US" sz="1050" dirty="0" smtClean="0">
                  <a:solidFill>
                    <a:srgbClr val="00B0F0"/>
                  </a:solidFill>
                </a:rPr>
                <a:t>SU SOLICITUD DE INGRESO A </a:t>
              </a:r>
              <a:r>
                <a:rPr lang="x-none" sz="1050" b="0" i="0" smtClean="0">
                  <a:solidFill>
                    <a:srgbClr val="00B0F0"/>
                  </a:solidFill>
                </a:rPr>
                <a:t>MAWEBCENTERS@MARKETAMERICA.COM</a:t>
              </a:r>
              <a:r>
                <a:rPr lang="en" sz="1050" dirty="0" smtClean="0"/>
                <a:t/>
              </a:r>
              <a:br>
                <a:rPr lang="en" sz="1050" dirty="0" smtClean="0"/>
              </a:br>
              <a:endParaRPr lang="x-none" sz="1050" b="0" i="0" dirty="0" smtClean="0">
                <a:solidFill>
                  <a:srgbClr val="00B0F0"/>
                </a:solidFill>
              </a:endParaRPr>
            </a:p>
          </p:txBody>
        </p:sp>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t="27479" b="18557"/>
            <a:stretch/>
          </p:blipFill>
          <p:spPr>
            <a:xfrm>
              <a:off x="260197" y="3105150"/>
              <a:ext cx="1143000" cy="616804"/>
            </a:xfrm>
            <a:prstGeom prst="rect">
              <a:avLst/>
            </a:prstGeom>
          </p:spPr>
        </p:pic>
      </p:grpSp>
      <p:grpSp>
        <p:nvGrpSpPr>
          <p:cNvPr id="60" name="Group 59"/>
          <p:cNvGrpSpPr/>
          <p:nvPr/>
        </p:nvGrpSpPr>
        <p:grpSpPr>
          <a:xfrm>
            <a:off x="3429000" y="3011842"/>
            <a:ext cx="2133600" cy="1309010"/>
            <a:chOff x="1752600" y="3105150"/>
            <a:chExt cx="2133600" cy="1309010"/>
          </a:xfrm>
        </p:grpSpPr>
        <p:sp>
          <p:nvSpPr>
            <p:cNvPr id="36" name="Rectangle 35"/>
            <p:cNvSpPr/>
            <p:nvPr/>
          </p:nvSpPr>
          <p:spPr>
            <a:xfrm>
              <a:off x="1752600" y="3737052"/>
              <a:ext cx="2133600" cy="677108"/>
            </a:xfrm>
            <a:prstGeom prst="rect">
              <a:avLst/>
            </a:prstGeom>
          </p:spPr>
          <p:txBody>
            <a:bodyPr wrap="square">
              <a:spAutoFit/>
            </a:bodyPr>
            <a:lstStyle/>
            <a:p>
              <a:pPr algn="ctr" defTabSz="914400">
                <a:spcAft>
                  <a:spcPts val="1200"/>
                </a:spcAft>
              </a:pPr>
              <a:r>
                <a:rPr lang="x-none" sz="1400" b="1" i="0" cap="all" dirty="0" smtClean="0">
                  <a:solidFill>
                    <a:srgbClr val="FFFFFF"/>
                  </a:solidFill>
                </a:rPr>
                <a:t>Serie de Programas de Webinarios</a:t>
              </a:r>
              <a:r>
                <a:rPr lang="en" sz="1400" dirty="0" smtClean="0"/>
                <a:t/>
              </a:r>
              <a:br>
                <a:rPr lang="en" sz="1400" dirty="0" smtClean="0"/>
              </a:br>
              <a:r>
                <a:rPr lang="x-none" sz="1200" b="0" i="0" dirty="0" smtClean="0">
                  <a:solidFill>
                    <a:srgbClr val="00B0F0"/>
                  </a:solidFill>
                </a:rPr>
                <a:t>WWW.MAWC411.COM/LEARN.HTML</a:t>
              </a:r>
            </a:p>
          </p:txBody>
        </p:sp>
        <p:pic>
          <p:nvPicPr>
            <p:cNvPr id="47" name="Picture 46"/>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3105150"/>
              <a:ext cx="533400" cy="533400"/>
            </a:xfrm>
            <a:prstGeom prst="rect">
              <a:avLst/>
            </a:prstGeom>
          </p:spPr>
        </p:pic>
      </p:grpSp>
      <p:grpSp>
        <p:nvGrpSpPr>
          <p:cNvPr id="61" name="Group 60"/>
          <p:cNvGrpSpPr/>
          <p:nvPr/>
        </p:nvGrpSpPr>
        <p:grpSpPr>
          <a:xfrm>
            <a:off x="5773544" y="2952751"/>
            <a:ext cx="2743200" cy="1239344"/>
            <a:chOff x="3190875" y="3007237"/>
            <a:chExt cx="2743200" cy="1239344"/>
          </a:xfrm>
        </p:grpSpPr>
        <p:sp>
          <p:nvSpPr>
            <p:cNvPr id="38" name="Rectangle 37"/>
            <p:cNvSpPr/>
            <p:nvPr/>
          </p:nvSpPr>
          <p:spPr>
            <a:xfrm>
              <a:off x="3190875" y="3754138"/>
              <a:ext cx="2743200" cy="492443"/>
            </a:xfrm>
            <a:prstGeom prst="rect">
              <a:avLst/>
            </a:prstGeom>
          </p:spPr>
          <p:txBody>
            <a:bodyPr wrap="square">
              <a:spAutoFit/>
            </a:bodyPr>
            <a:lstStyle/>
            <a:p>
              <a:pPr algn="ctr" defTabSz="914400">
                <a:spcAft>
                  <a:spcPts val="1200"/>
                </a:spcAft>
              </a:pPr>
              <a:r>
                <a:rPr lang="x-none" sz="1400" b="1" i="0" dirty="0" smtClean="0">
                  <a:solidFill>
                    <a:srgbClr val="FFFFFF"/>
                  </a:solidFill>
                </a:rPr>
                <a:t>Boletín maWebCenters</a:t>
              </a:r>
              <a:r>
                <a:rPr lang="en" sz="1400" dirty="0" smtClean="0"/>
                <a:t/>
              </a:r>
              <a:br>
                <a:rPr lang="en" sz="1400" dirty="0" smtClean="0"/>
              </a:br>
              <a:r>
                <a:rPr lang="x-none" sz="1200" b="0" i="0" dirty="0" smtClean="0">
                  <a:solidFill>
                    <a:srgbClr val="00B0F0"/>
                  </a:solidFill>
                </a:rPr>
                <a:t>NEWSLETTER@MAWEBCENTERS.COM </a:t>
              </a:r>
            </a:p>
          </p:txBody>
        </p:sp>
        <p:pic>
          <p:nvPicPr>
            <p:cNvPr id="48" name="Picture 47"/>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97862" y="3007237"/>
              <a:ext cx="631313" cy="631313"/>
            </a:xfrm>
            <a:prstGeom prst="rect">
              <a:avLst/>
            </a:prstGeom>
          </p:spPr>
        </p:pic>
      </p:grpSp>
    </p:spTree>
    <p:extLst>
      <p:ext uri="{BB962C8B-B14F-4D97-AF65-F5344CB8AC3E}">
        <p14:creationId xmlns:p14="http://schemas.microsoft.com/office/powerpoint/2010/main" val="197698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0"/>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0" y="438157"/>
            <a:ext cx="7543800" cy="430887"/>
          </a:xfrm>
          <a:prstGeom prst="rect">
            <a:avLst/>
          </a:prstGeom>
          <a:noFill/>
        </p:spPr>
        <p:txBody>
          <a:bodyPr wrap="square" rtlCol="0">
            <a:spAutoFit/>
          </a:bodyPr>
          <a:lstStyle/>
          <a:p>
            <a:pPr algn="ctr" defTabSz="914400"/>
            <a:r>
              <a:rPr lang="x-none" sz="2200" b="1" i="0" cap="all" dirty="0" smtClean="0">
                <a:solidFill>
                  <a:srgbClr val="FFFFFF"/>
                </a:solidFill>
              </a:rPr>
              <a:t>Recursos en Línea de Webcenter </a:t>
            </a:r>
          </a:p>
        </p:txBody>
      </p:sp>
      <p:grpSp>
        <p:nvGrpSpPr>
          <p:cNvPr id="58" name="Group 57"/>
          <p:cNvGrpSpPr/>
          <p:nvPr/>
        </p:nvGrpSpPr>
        <p:grpSpPr>
          <a:xfrm>
            <a:off x="838200" y="1283320"/>
            <a:ext cx="2209800" cy="1241520"/>
            <a:chOff x="-76200" y="1283320"/>
            <a:chExt cx="2209800" cy="1241520"/>
          </a:xfrm>
        </p:grpSpPr>
        <p:sp>
          <p:nvSpPr>
            <p:cNvPr id="30" name="Rectangle 29"/>
            <p:cNvSpPr/>
            <p:nvPr/>
          </p:nvSpPr>
          <p:spPr>
            <a:xfrm>
              <a:off x="-76200" y="2032397"/>
              <a:ext cx="2209800" cy="492443"/>
            </a:xfrm>
            <a:prstGeom prst="rect">
              <a:avLst/>
            </a:prstGeom>
          </p:spPr>
          <p:txBody>
            <a:bodyPr wrap="square">
              <a:spAutoFit/>
            </a:bodyPr>
            <a:lstStyle/>
            <a:p>
              <a:pPr algn="ctr" defTabSz="914400">
                <a:spcAft>
                  <a:spcPts val="1200"/>
                </a:spcAft>
              </a:pPr>
              <a:r>
                <a:rPr lang="x-none" sz="1400" b="1" i="0" cap="all" dirty="0" smtClean="0">
                  <a:solidFill>
                    <a:srgbClr val="FFFFFF"/>
                  </a:solidFill>
                </a:rPr>
                <a:t>YouTube</a:t>
              </a:r>
              <a:r>
                <a:rPr lang="x-none" sz="1400" b="0" i="0" dirty="0" smtClean="0">
                  <a:solidFill>
                    <a:srgbClr val="FFFFFF"/>
                  </a:solidFill>
                </a:rPr>
                <a:t> </a:t>
              </a:r>
              <a:r>
                <a:rPr lang="x-none" sz="1000" b="0" i="0" dirty="0" smtClean="0">
                  <a:solidFill>
                    <a:srgbClr val="FFFFFF"/>
                  </a:solidFill>
                </a:rPr>
                <a:t>(Distributor</a:t>
              </a:r>
              <a:r>
                <a:rPr lang="x-none" sz="1000" b="0" i="0" dirty="0" smtClean="0">
                  <a:solidFill>
                    <a:srgbClr val="000000"/>
                  </a:solidFill>
                </a:rPr>
                <a:t>)</a:t>
              </a:r>
              <a:r>
                <a:rPr lang="en" sz="1000" dirty="0" smtClean="0"/>
                <a:t/>
              </a:r>
              <a:br>
                <a:rPr lang="en" sz="1000" dirty="0" smtClean="0"/>
              </a:br>
              <a:r>
                <a:rPr lang="x-none" sz="1200" b="0" i="0" dirty="0" smtClean="0">
                  <a:solidFill>
                    <a:srgbClr val="00B0F0"/>
                  </a:solidFill>
                </a:rPr>
                <a:t>/OFFICIALMAWC</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3943" y="1283320"/>
              <a:ext cx="730404" cy="730404"/>
            </a:xfrm>
            <a:prstGeom prst="rect">
              <a:avLst/>
            </a:prstGeom>
          </p:spPr>
        </p:pic>
      </p:grpSp>
      <p:grpSp>
        <p:nvGrpSpPr>
          <p:cNvPr id="57" name="Group 56"/>
          <p:cNvGrpSpPr/>
          <p:nvPr/>
        </p:nvGrpSpPr>
        <p:grpSpPr>
          <a:xfrm>
            <a:off x="3390900" y="1391119"/>
            <a:ext cx="2232102" cy="1318389"/>
            <a:chOff x="1714500" y="1391116"/>
            <a:chExt cx="2232102" cy="1318389"/>
          </a:xfrm>
        </p:grpSpPr>
        <p:sp>
          <p:nvSpPr>
            <p:cNvPr id="31" name="Rectangle 30"/>
            <p:cNvSpPr/>
            <p:nvPr/>
          </p:nvSpPr>
          <p:spPr>
            <a:xfrm>
              <a:off x="1714500" y="2032397"/>
              <a:ext cx="2232102" cy="677108"/>
            </a:xfrm>
            <a:prstGeom prst="rect">
              <a:avLst/>
            </a:prstGeom>
          </p:spPr>
          <p:txBody>
            <a:bodyPr wrap="square">
              <a:spAutoFit/>
            </a:bodyPr>
            <a:lstStyle/>
            <a:p>
              <a:pPr algn="ctr" defTabSz="914400"/>
              <a:r>
                <a:rPr lang="x-none" sz="1400" b="1" i="0" cap="all" dirty="0" smtClean="0">
                  <a:solidFill>
                    <a:srgbClr val="FFFFFF"/>
                  </a:solidFill>
                </a:rPr>
                <a:t>Guía de Inicio</a:t>
              </a:r>
              <a:r>
                <a:rPr lang="en" sz="1400" dirty="0" smtClean="0"/>
                <a:t/>
              </a:r>
              <a:br>
                <a:rPr lang="en" sz="1400" dirty="0" smtClean="0"/>
              </a:br>
              <a:r>
                <a:rPr lang="x-none" sz="1200" b="0" i="0" dirty="0" smtClean="0">
                  <a:solidFill>
                    <a:srgbClr val="00B0F0"/>
                  </a:solidFill>
                </a:rPr>
                <a:t>WWW.MAWC411.COM/LEARN.HTML</a:t>
              </a: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4600" y="1391116"/>
              <a:ext cx="647234" cy="647234"/>
            </a:xfrm>
            <a:prstGeom prst="rect">
              <a:avLst/>
            </a:prstGeom>
          </p:spPr>
        </p:pic>
      </p:grpSp>
      <p:sp>
        <p:nvSpPr>
          <p:cNvPr id="32" name="Rectangle 31"/>
          <p:cNvSpPr/>
          <p:nvPr/>
        </p:nvSpPr>
        <p:spPr>
          <a:xfrm>
            <a:off x="5715000" y="1819052"/>
            <a:ext cx="2590800" cy="892552"/>
          </a:xfrm>
          <a:prstGeom prst="rect">
            <a:avLst/>
          </a:prstGeom>
        </p:spPr>
        <p:txBody>
          <a:bodyPr wrap="square">
            <a:spAutoFit/>
          </a:bodyPr>
          <a:lstStyle/>
          <a:p>
            <a:pPr algn="ctr" defTabSz="914400"/>
            <a:r>
              <a:rPr lang="x-none" sz="1400" b="1" i="0" cap="all" dirty="0" smtClean="0">
                <a:solidFill>
                  <a:srgbClr val="FFFFFF"/>
                </a:solidFill>
              </a:rPr>
              <a:t>Asistencia Técnica ilimitada </a:t>
            </a:r>
          </a:p>
          <a:p>
            <a:pPr marL="0" lvl="1" algn="ctr" defTabSz="914400"/>
            <a:r>
              <a:rPr lang="x-none" sz="1200" b="0" i="0" dirty="0" smtClean="0">
                <a:solidFill>
                  <a:srgbClr val="00B0F0"/>
                </a:solidFill>
              </a:rPr>
              <a:t>WWW.MAWC411.COM/SUPPORT.HTML</a:t>
            </a:r>
          </a:p>
        </p:txBody>
      </p:sp>
      <p:grpSp>
        <p:nvGrpSpPr>
          <p:cNvPr id="59" name="Group 58"/>
          <p:cNvGrpSpPr/>
          <p:nvPr/>
        </p:nvGrpSpPr>
        <p:grpSpPr>
          <a:xfrm>
            <a:off x="882803" y="3181349"/>
            <a:ext cx="2165198" cy="1324990"/>
            <a:chOff x="0" y="3181350"/>
            <a:chExt cx="2165198" cy="1324990"/>
          </a:xfrm>
        </p:grpSpPr>
        <p:sp>
          <p:nvSpPr>
            <p:cNvPr id="35" name="Rectangle 34"/>
            <p:cNvSpPr/>
            <p:nvPr/>
          </p:nvSpPr>
          <p:spPr>
            <a:xfrm>
              <a:off x="0" y="3829232"/>
              <a:ext cx="2165198" cy="677108"/>
            </a:xfrm>
            <a:prstGeom prst="rect">
              <a:avLst/>
            </a:prstGeom>
          </p:spPr>
          <p:txBody>
            <a:bodyPr wrap="square">
              <a:spAutoFit/>
            </a:bodyPr>
            <a:lstStyle/>
            <a:p>
              <a:pPr algn="ctr" defTabSz="914400">
                <a:spcAft>
                  <a:spcPts val="1200"/>
                </a:spcAft>
              </a:pPr>
              <a:r>
                <a:rPr lang="x-none" sz="1400" b="1" i="0" cap="all" dirty="0" smtClean="0">
                  <a:solidFill>
                    <a:srgbClr val="FFFFFF"/>
                  </a:solidFill>
                </a:rPr>
                <a:t>PLAN DE ACCIÓN DE 12 SEMANAS</a:t>
              </a:r>
              <a:r>
                <a:rPr lang="en" sz="1400" dirty="0" smtClean="0"/>
                <a:t/>
              </a:r>
              <a:br>
                <a:rPr lang="en" sz="1400" dirty="0" smtClean="0"/>
              </a:br>
              <a:r>
                <a:rPr lang="x-none" sz="1200" b="0" i="0" dirty="0" smtClean="0">
                  <a:solidFill>
                    <a:srgbClr val="00B0F0"/>
                  </a:solidFill>
                </a:rPr>
                <a:t>WWW.MAWC411.COM/LAUNCH.HTML</a:t>
              </a:r>
            </a:p>
          </p:txBody>
        </p:sp>
        <p:pic>
          <p:nvPicPr>
            <p:cNvPr id="46" name="Picture 4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5540" y="3181350"/>
              <a:ext cx="633758" cy="527306"/>
            </a:xfrm>
            <a:prstGeom prst="rect">
              <a:avLst/>
            </a:prstGeom>
          </p:spPr>
        </p:pic>
      </p:grpSp>
      <p:grpSp>
        <p:nvGrpSpPr>
          <p:cNvPr id="60" name="Group 59"/>
          <p:cNvGrpSpPr/>
          <p:nvPr/>
        </p:nvGrpSpPr>
        <p:grpSpPr>
          <a:xfrm>
            <a:off x="3390900" y="2975053"/>
            <a:ext cx="2209800" cy="1717142"/>
            <a:chOff x="1714500" y="2975052"/>
            <a:chExt cx="2209800" cy="1717141"/>
          </a:xfrm>
        </p:grpSpPr>
        <p:sp>
          <p:nvSpPr>
            <p:cNvPr id="36" name="Rectangle 35"/>
            <p:cNvSpPr/>
            <p:nvPr/>
          </p:nvSpPr>
          <p:spPr>
            <a:xfrm>
              <a:off x="1714500" y="3799642"/>
              <a:ext cx="2209800" cy="892551"/>
            </a:xfrm>
            <a:prstGeom prst="rect">
              <a:avLst/>
            </a:prstGeom>
          </p:spPr>
          <p:txBody>
            <a:bodyPr wrap="square">
              <a:spAutoFit/>
            </a:bodyPr>
            <a:lstStyle/>
            <a:p>
              <a:pPr algn="ctr" defTabSz="914400">
                <a:spcAft>
                  <a:spcPts val="1200"/>
                </a:spcAft>
              </a:pPr>
              <a:r>
                <a:rPr lang="x-none" sz="1400" b="1" i="0" cap="all" dirty="0" smtClean="0">
                  <a:solidFill>
                    <a:srgbClr val="FFFFFF"/>
                  </a:solidFill>
                </a:rPr>
                <a:t>Asistencia en </a:t>
              </a:r>
              <a:r>
                <a:rPr lang="x-none" sz="1400" b="1" i="0" cap="all" smtClean="0">
                  <a:solidFill>
                    <a:srgbClr val="FFFFFF"/>
                  </a:solidFill>
                </a:rPr>
                <a:t>Ventas ilimitada</a:t>
              </a:r>
              <a:r>
                <a:rPr lang="en" sz="1400" dirty="0" smtClean="0"/>
                <a:t/>
              </a:r>
              <a:br>
                <a:rPr lang="en" sz="1400" dirty="0" smtClean="0"/>
              </a:br>
              <a:r>
                <a:rPr lang="x-none" sz="1200" b="0" i="0" dirty="0" smtClean="0">
                  <a:solidFill>
                    <a:srgbClr val="00B0F0"/>
                  </a:solidFill>
                </a:rPr>
                <a:t>WWW.MAWC411.COM/SUPPORT.HTML</a:t>
              </a:r>
            </a:p>
          </p:txBody>
        </p:sp>
        <p:pic>
          <p:nvPicPr>
            <p:cNvPr id="47" name="Picture 46"/>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84502" y="2975052"/>
              <a:ext cx="892098" cy="892098"/>
            </a:xfrm>
            <a:prstGeom prst="rect">
              <a:avLst/>
            </a:prstGeom>
          </p:spPr>
        </p:pic>
      </p:grpSp>
      <p:grpSp>
        <p:nvGrpSpPr>
          <p:cNvPr id="61" name="Group 60"/>
          <p:cNvGrpSpPr/>
          <p:nvPr/>
        </p:nvGrpSpPr>
        <p:grpSpPr>
          <a:xfrm>
            <a:off x="5943600" y="2975052"/>
            <a:ext cx="2286000" cy="1959788"/>
            <a:chOff x="3419475" y="2963901"/>
            <a:chExt cx="2286000" cy="1959788"/>
          </a:xfrm>
        </p:grpSpPr>
        <p:sp>
          <p:nvSpPr>
            <p:cNvPr id="38" name="Rectangle 37"/>
            <p:cNvSpPr/>
            <p:nvPr/>
          </p:nvSpPr>
          <p:spPr>
            <a:xfrm>
              <a:off x="3419475" y="3754138"/>
              <a:ext cx="2286000" cy="1169551"/>
            </a:xfrm>
            <a:prstGeom prst="rect">
              <a:avLst/>
            </a:prstGeom>
          </p:spPr>
          <p:txBody>
            <a:bodyPr wrap="square">
              <a:spAutoFit/>
            </a:bodyPr>
            <a:lstStyle/>
            <a:p>
              <a:pPr algn="ctr" defTabSz="914400"/>
              <a:r>
                <a:rPr lang="x-none" sz="1400" b="1" i="0" cap="all" dirty="0" smtClean="0">
                  <a:solidFill>
                    <a:srgbClr val="FFFFFF"/>
                  </a:solidFill>
                </a:rPr>
                <a:t>Folletos, Tarjetas de</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Producto</a:t>
              </a:r>
              <a:r>
                <a:rPr lang="x-none" sz="1400" b="1" i="0" cap="all" dirty="0" smtClean="0">
                  <a:solidFill>
                    <a:srgbClr val="FFFFFF"/>
                  </a:solidFill>
                </a:rPr>
                <a:t>, Memoria</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Flash</a:t>
              </a:r>
              <a:r>
                <a:rPr lang="x-none" sz="1400" b="1" i="0" cap="all" dirty="0" smtClean="0">
                  <a:solidFill>
                    <a:srgbClr val="FFFFFF"/>
                  </a:solidFill>
                </a:rPr>
                <a:t>,</a:t>
              </a:r>
              <a:r>
                <a:rPr lang="x-none" sz="1400" b="1" i="0" cap="all" smtClean="0">
                  <a:solidFill>
                    <a:srgbClr val="FFFFFF"/>
                  </a:solidFill>
                </a:rPr>
                <a:t> </a:t>
              </a:r>
              <a:r>
                <a:rPr lang="es-US" sz="1400" b="1" cap="all" dirty="0" smtClean="0">
                  <a:solidFill>
                    <a:srgbClr val="FFFFFF"/>
                  </a:solidFill>
                </a:rPr>
                <a:t>ETC.,</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disponibles</a:t>
              </a:r>
              <a:r>
                <a:rPr lang="x-none" sz="1400" b="1" i="0" cap="all" dirty="0" smtClean="0">
                  <a:solidFill>
                    <a:srgbClr val="FFFFFF"/>
                  </a:solidFill>
                </a:rPr>
                <a:t> en su</a:t>
              </a:r>
              <a:r>
                <a:rPr lang="x-none" sz="1400" b="1" i="0" cap="all" smtClean="0">
                  <a:solidFill>
                    <a:srgbClr val="FFFFFF"/>
                  </a:solidFill>
                </a:rPr>
                <a:t> </a:t>
              </a:r>
              <a:r>
                <a:rPr lang="es-US" sz="1400" b="1" i="0" cap="all" dirty="0" smtClean="0">
                  <a:solidFill>
                    <a:srgbClr val="FFFFFF"/>
                  </a:solidFill>
                </a:rPr>
                <a:t/>
              </a:r>
              <a:br>
                <a:rPr lang="es-US" sz="1400" b="1" i="0" cap="all" dirty="0" smtClean="0">
                  <a:solidFill>
                    <a:srgbClr val="FFFFFF"/>
                  </a:solidFill>
                </a:rPr>
              </a:br>
              <a:r>
                <a:rPr lang="x-none" sz="1400" b="1" i="0" cap="all" smtClean="0">
                  <a:solidFill>
                    <a:srgbClr val="FFFFFF"/>
                  </a:solidFill>
                </a:rPr>
                <a:t>WebCenter</a:t>
              </a:r>
              <a:endParaRPr lang="x-none" sz="1400" b="1" i="0" cap="all" dirty="0" smtClean="0">
                <a:solidFill>
                  <a:srgbClr val="FFFFFF"/>
                </a:solidFill>
              </a:endParaRPr>
            </a:p>
          </p:txBody>
        </p:sp>
        <p:pic>
          <p:nvPicPr>
            <p:cNvPr id="48" name="Picture 4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26079" y="2963901"/>
              <a:ext cx="674649" cy="674649"/>
            </a:xfrm>
            <a:prstGeom prst="rect">
              <a:avLst/>
            </a:prstGeom>
          </p:spPr>
        </p:pic>
      </p:grpSp>
      <p:cxnSp>
        <p:nvCxnSpPr>
          <p:cNvPr id="27" name="Straight Connector 26"/>
          <p:cNvCxnSpPr/>
          <p:nvPr/>
        </p:nvCxnSpPr>
        <p:spPr>
          <a:xfrm flipH="1">
            <a:off x="1066814" y="2724155"/>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23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0" y="-19050"/>
            <a:ext cx="9144000" cy="1261884"/>
          </a:xfrm>
          <a:prstGeom prst="rect">
            <a:avLst/>
          </a:prstGeom>
          <a:solidFill>
            <a:schemeClr val="tx1">
              <a:lumMod val="75000"/>
              <a:lumOff val="25000"/>
            </a:schemeClr>
          </a:solidFill>
        </p:spPr>
        <p:txBody>
          <a:bodyPr wrap="square">
            <a:spAutoFit/>
          </a:bodyPr>
          <a:lstStyle/>
          <a:p>
            <a:pPr algn="ctr" defTabSz="914400"/>
            <a:endParaRPr lang="en-US" b="1" cap="all" dirty="0">
              <a:solidFill>
                <a:srgbClr val="00B0F0"/>
              </a:solidFill>
              <a:latin typeface="Calibri"/>
            </a:endParaRPr>
          </a:p>
          <a:p>
            <a:pPr algn="ctr" defTabSz="914400"/>
            <a:r>
              <a:rPr lang="x-none" sz="2200" b="1" i="0" cap="all" dirty="0" smtClean="0">
                <a:solidFill>
                  <a:srgbClr val="00B0F0"/>
                </a:solidFill>
              </a:rPr>
              <a:t>¡Hágase Propietario de WebCenter!</a:t>
            </a:r>
          </a:p>
          <a:p>
            <a:pPr algn="ctr" defTabSz="914400"/>
            <a:r>
              <a:rPr lang="x-none" sz="1800" b="0" i="0" dirty="0" smtClean="0">
                <a:solidFill>
                  <a:srgbClr val="FFFFFF"/>
                </a:solidFill>
              </a:rPr>
              <a:t>Entre a su Cuenta de UnFranchise y seleccione "Pedido de Productos", ingrese el Código</a:t>
            </a:r>
          </a:p>
          <a:p>
            <a:pPr algn="ctr" defTabSz="914400"/>
            <a:endParaRPr lang="en-US" dirty="0">
              <a:solidFill>
                <a:prstClr val="white"/>
              </a:solidFill>
              <a:latin typeface="Calibri"/>
            </a:endParaRPr>
          </a:p>
        </p:txBody>
      </p:sp>
      <p:cxnSp>
        <p:nvCxnSpPr>
          <p:cNvPr id="3" name="Straight Connector 2"/>
          <p:cNvCxnSpPr>
            <a:stCxn id="4" idx="2"/>
          </p:cNvCxnSpPr>
          <p:nvPr/>
        </p:nvCxnSpPr>
        <p:spPr>
          <a:xfrm>
            <a:off x="4572000" y="1242834"/>
            <a:ext cx="13368" cy="39006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954631576"/>
              </p:ext>
            </p:extLst>
          </p:nvPr>
        </p:nvGraphicFramePr>
        <p:xfrm>
          <a:off x="147056" y="2239256"/>
          <a:ext cx="4331368" cy="2286000"/>
        </p:xfrm>
        <a:graphic>
          <a:graphicData uri="http://schemas.openxmlformats.org/drawingml/2006/table">
            <a:tbl>
              <a:tblPr firstRow="1" bandRow="1">
                <a:tableStyleId>{BC89EF96-8CEA-46FF-86C4-4CE0E7609802}</a:tableStyleId>
              </a:tblPr>
              <a:tblGrid>
                <a:gridCol w="1082842"/>
                <a:gridCol w="1082842"/>
                <a:gridCol w="1082842"/>
                <a:gridCol w="1082842"/>
              </a:tblGrid>
              <a:tr h="228600">
                <a:tc>
                  <a:txBody>
                    <a:bodyPr/>
                    <a:lstStyle/>
                    <a:p>
                      <a:r>
                        <a:rPr lang="x-none" sz="1100" b="1" i="0" dirty="0" smtClean="0">
                          <a:solidFill>
                            <a:srgbClr val="FFFFFF"/>
                          </a:solidFill>
                        </a:rPr>
                        <a:t>PAÍS</a:t>
                      </a:r>
                    </a:p>
                  </a:txBody>
                  <a:tcPr marL="57150" marR="57150" marT="28575" marB="28575"/>
                </a:tc>
                <a:tc>
                  <a:txBody>
                    <a:bodyPr/>
                    <a:lstStyle/>
                    <a:p>
                      <a:r>
                        <a:rPr lang="x-none" sz="1100" b="1" i="0" dirty="0" smtClean="0">
                          <a:solidFill>
                            <a:srgbClr val="FFFFFF"/>
                          </a:solidFill>
                        </a:rPr>
                        <a:t>CÓDIGO</a:t>
                      </a:r>
                    </a:p>
                  </a:txBody>
                  <a:tcPr marL="57150" marR="57150" marT="28575" marB="28575"/>
                </a:tc>
                <a:tc>
                  <a:txBody>
                    <a:bodyPr/>
                    <a:lstStyle/>
                    <a:p>
                      <a:r>
                        <a:rPr lang="x-none" sz="1100" b="1" i="0" dirty="0" smtClean="0">
                          <a:solidFill>
                            <a:srgbClr val="FFFFFF"/>
                          </a:solidFill>
                        </a:rPr>
                        <a:t>COSTO</a:t>
                      </a:r>
                    </a:p>
                  </a:txBody>
                  <a:tcPr marL="57150" marR="57150" marT="28575" marB="28575"/>
                </a:tc>
                <a:tc>
                  <a:txBody>
                    <a:bodyPr/>
                    <a:lstStyle/>
                    <a:p>
                      <a:r>
                        <a:rPr lang="x-none" sz="1100" b="1" i="0" dirty="0" smtClean="0">
                          <a:solidFill>
                            <a:srgbClr val="FFFFFF"/>
                          </a:solidFill>
                        </a:rPr>
                        <a:t>BV</a:t>
                      </a:r>
                    </a:p>
                  </a:txBody>
                  <a:tcPr marL="57150" marR="57150" marT="28575" marB="28575"/>
                </a:tc>
              </a:tr>
              <a:tr h="228600">
                <a:tc>
                  <a:txBody>
                    <a:bodyPr/>
                    <a:lstStyle/>
                    <a:p>
                      <a:r>
                        <a:rPr lang="x-none" sz="1100" b="1" i="0" dirty="0" smtClean="0">
                          <a:solidFill>
                            <a:srgbClr val="FFFFFF"/>
                          </a:solidFill>
                        </a:rPr>
                        <a:t>EE. UU.</a:t>
                      </a:r>
                    </a:p>
                  </a:txBody>
                  <a:tcPr marL="57150" marR="57150" marT="28575" marB="28575">
                    <a:noFill/>
                  </a:tcPr>
                </a:tc>
                <a:tc>
                  <a:txBody>
                    <a:bodyPr/>
                    <a:lstStyle/>
                    <a:p>
                      <a:r>
                        <a:rPr lang="x-none" sz="1100" b="0" i="0" dirty="0" smtClean="0">
                          <a:solidFill>
                            <a:srgbClr val="FFFFFF"/>
                          </a:solidFill>
                        </a:rPr>
                        <a:t>6040</a:t>
                      </a:r>
                    </a:p>
                  </a:txBody>
                  <a:tcPr marL="57150" marR="57150" marT="28575" marB="28575">
                    <a:noFill/>
                  </a:tcPr>
                </a:tc>
                <a:tc>
                  <a:txBody>
                    <a:bodyPr/>
                    <a:lstStyle/>
                    <a:p>
                      <a:r>
                        <a:rPr lang="x-none" sz="1100" b="0" i="0" dirty="0" smtClean="0">
                          <a:solidFill>
                            <a:srgbClr val="FFFFFF"/>
                          </a:solidFill>
                        </a:rPr>
                        <a:t>$350</a:t>
                      </a:r>
                    </a:p>
                  </a:txBody>
                  <a:tcPr marL="57150" marR="57150" marT="28575" marB="28575">
                    <a:noFill/>
                  </a:tcPr>
                </a:tc>
                <a:tc>
                  <a:txBody>
                    <a:bodyPr/>
                    <a:lstStyle/>
                    <a:p>
                      <a:r>
                        <a:rPr lang="x-none" sz="1100" b="0" i="0" dirty="0" smtClean="0">
                          <a:solidFill>
                            <a:srgbClr val="FFFFFF"/>
                          </a:solidFill>
                        </a:rPr>
                        <a:t>300</a:t>
                      </a:r>
                    </a:p>
                  </a:txBody>
                  <a:tcPr marL="57150" marR="57150" marT="28575" marB="28575">
                    <a:noFill/>
                  </a:tcPr>
                </a:tc>
              </a:tr>
              <a:tr h="228600">
                <a:tc>
                  <a:txBody>
                    <a:bodyPr/>
                    <a:lstStyle/>
                    <a:p>
                      <a:r>
                        <a:rPr lang="x-none" sz="1100" b="1" i="0" dirty="0" smtClean="0">
                          <a:solidFill>
                            <a:srgbClr val="FFFFFF"/>
                          </a:solidFill>
                        </a:rPr>
                        <a:t>CANADÁ</a:t>
                      </a:r>
                    </a:p>
                  </a:txBody>
                  <a:tcPr marL="57150" marR="57150" marT="28575" marB="28575"/>
                </a:tc>
                <a:tc>
                  <a:txBody>
                    <a:bodyPr/>
                    <a:lstStyle/>
                    <a:p>
                      <a:r>
                        <a:rPr lang="x-none" sz="1100" b="0" i="0" dirty="0" smtClean="0">
                          <a:solidFill>
                            <a:srgbClr val="FFFFFF"/>
                          </a:solidFill>
                        </a:rPr>
                        <a:t>C6040</a:t>
                      </a:r>
                    </a:p>
                  </a:txBody>
                  <a:tcPr marL="57150" marR="57150" marT="28575" marB="28575"/>
                </a:tc>
                <a:tc>
                  <a:txBody>
                    <a:bodyPr/>
                    <a:lstStyle/>
                    <a:p>
                      <a:r>
                        <a:rPr lang="x-none" sz="1100" b="0" i="0" dirty="0" smtClean="0">
                          <a:solidFill>
                            <a:srgbClr val="FFFFFF"/>
                          </a:solidFill>
                        </a:rPr>
                        <a:t>$430</a:t>
                      </a:r>
                    </a:p>
                  </a:txBody>
                  <a:tcPr marL="57150" marR="57150" marT="28575" marB="28575">
                    <a:noFill/>
                  </a:tcPr>
                </a:tc>
                <a:tc>
                  <a:txBody>
                    <a:bodyPr/>
                    <a:lstStyle/>
                    <a:p>
                      <a:r>
                        <a:rPr lang="x-none" sz="1100" b="0" i="0" dirty="0" smtClean="0">
                          <a:solidFill>
                            <a:srgbClr val="FFFFFF"/>
                          </a:solidFill>
                        </a:rPr>
                        <a:t>300</a:t>
                      </a:r>
                    </a:p>
                  </a:txBody>
                  <a:tcPr marL="57150" marR="57150" marT="28575" marB="28575"/>
                </a:tc>
              </a:tr>
              <a:tr h="228600">
                <a:tc>
                  <a:txBody>
                    <a:bodyPr/>
                    <a:lstStyle/>
                    <a:p>
                      <a:r>
                        <a:rPr lang="x-none" sz="1100" b="1" i="0" dirty="0" smtClean="0">
                          <a:solidFill>
                            <a:srgbClr val="FFFFFF"/>
                          </a:solidFill>
                        </a:rPr>
                        <a:t>MÉXICO</a:t>
                      </a:r>
                    </a:p>
                  </a:txBody>
                  <a:tcPr marL="57150" marR="57150" marT="28575" marB="28575">
                    <a:noFill/>
                  </a:tcPr>
                </a:tc>
                <a:tc>
                  <a:txBody>
                    <a:bodyPr/>
                    <a:lstStyle/>
                    <a:p>
                      <a:r>
                        <a:rPr lang="x-none" sz="1100" b="0" i="0" dirty="0" smtClean="0">
                          <a:solidFill>
                            <a:srgbClr val="FFFFFF"/>
                          </a:solidFill>
                        </a:rPr>
                        <a:t>MX6040</a:t>
                      </a:r>
                    </a:p>
                  </a:txBody>
                  <a:tcPr marL="57150" marR="57150" marT="28575" marB="28575">
                    <a:noFill/>
                  </a:tcPr>
                </a:tc>
                <a:tc>
                  <a:txBody>
                    <a:bodyPr/>
                    <a:lstStyle/>
                    <a:p>
                      <a:r>
                        <a:rPr lang="x-none" sz="1100" b="0" i="0" dirty="0" smtClean="0">
                          <a:solidFill>
                            <a:srgbClr val="FFFFFF"/>
                          </a:solidFill>
                        </a:rPr>
                        <a:t>$6,209.68</a:t>
                      </a:r>
                    </a:p>
                  </a:txBody>
                  <a:tcPr marL="57150" marR="57150" marT="28575" marB="28575">
                    <a:noFill/>
                  </a:tcPr>
                </a:tc>
                <a:tc>
                  <a:txBody>
                    <a:bodyPr/>
                    <a:lstStyle/>
                    <a:p>
                      <a:r>
                        <a:rPr lang="x-none" sz="1100" b="0" i="0" dirty="0" smtClean="0">
                          <a:solidFill>
                            <a:srgbClr val="FFFFFF"/>
                          </a:solidFill>
                        </a:rPr>
                        <a:t>300</a:t>
                      </a:r>
                    </a:p>
                  </a:txBody>
                  <a:tcPr marL="57150" marR="57150" marT="28575" marB="28575">
                    <a:noFill/>
                  </a:tcPr>
                </a:tc>
              </a:tr>
              <a:tr h="228600">
                <a:tc>
                  <a:txBody>
                    <a:bodyPr/>
                    <a:lstStyle/>
                    <a:p>
                      <a:r>
                        <a:rPr lang="x-none" sz="1100" b="1" i="0" dirty="0" smtClean="0">
                          <a:solidFill>
                            <a:srgbClr val="FFFFFF"/>
                          </a:solidFill>
                        </a:rPr>
                        <a:t>AUSTRALIA</a:t>
                      </a:r>
                    </a:p>
                  </a:txBody>
                  <a:tcPr marL="57150" marR="57150" marT="28575" marB="28575"/>
                </a:tc>
                <a:tc>
                  <a:txBody>
                    <a:bodyPr/>
                    <a:lstStyle/>
                    <a:p>
                      <a:r>
                        <a:rPr lang="x-none" sz="1100" b="0" i="0" dirty="0" smtClean="0">
                          <a:solidFill>
                            <a:srgbClr val="FFFFFF"/>
                          </a:solidFill>
                        </a:rPr>
                        <a:t>76040</a:t>
                      </a:r>
                    </a:p>
                  </a:txBody>
                  <a:tcPr marL="57150" marR="57150" marT="28575" marB="28575"/>
                </a:tc>
                <a:tc>
                  <a:txBody>
                    <a:bodyPr/>
                    <a:lstStyle/>
                    <a:p>
                      <a:r>
                        <a:rPr lang="x-none" sz="1100" b="0" i="0" dirty="0" smtClean="0">
                          <a:solidFill>
                            <a:srgbClr val="FFFFFF"/>
                          </a:solidFill>
                        </a:rPr>
                        <a:t>$350</a:t>
                      </a:r>
                    </a:p>
                  </a:txBody>
                  <a:tcPr marL="57150" marR="57150" marT="28575" marB="28575"/>
                </a:tc>
                <a:tc>
                  <a:txBody>
                    <a:bodyPr/>
                    <a:lstStyle/>
                    <a:p>
                      <a:r>
                        <a:rPr lang="x-none" sz="1100" b="0" i="0" dirty="0" smtClean="0">
                          <a:solidFill>
                            <a:srgbClr val="FFFFFF"/>
                          </a:solidFill>
                        </a:rPr>
                        <a:t>300</a:t>
                      </a:r>
                    </a:p>
                  </a:txBody>
                  <a:tcPr marL="57150" marR="57150" marT="28575" marB="28575"/>
                </a:tc>
              </a:tr>
              <a:tr h="228600">
                <a:tc>
                  <a:txBody>
                    <a:bodyPr/>
                    <a:lstStyle/>
                    <a:p>
                      <a:r>
                        <a:rPr lang="x-none" sz="1100" b="1" i="0" dirty="0" smtClean="0">
                          <a:solidFill>
                            <a:srgbClr val="FFFFFF"/>
                          </a:solidFill>
                        </a:rPr>
                        <a:t>TAIWÁN</a:t>
                      </a:r>
                    </a:p>
                  </a:txBody>
                  <a:tcPr marL="57150" marR="57150" marT="28575" marB="28575">
                    <a:noFill/>
                  </a:tcPr>
                </a:tc>
                <a:tc>
                  <a:txBody>
                    <a:bodyPr/>
                    <a:lstStyle/>
                    <a:p>
                      <a:r>
                        <a:rPr lang="x-none" sz="1100" b="0" i="0" dirty="0" smtClean="0">
                          <a:solidFill>
                            <a:srgbClr val="FFFFFF"/>
                          </a:solidFill>
                        </a:rPr>
                        <a:t>T6040</a:t>
                      </a:r>
                    </a:p>
                  </a:txBody>
                  <a:tcPr marL="57150" marR="57150" marT="28575" marB="28575">
                    <a:noFill/>
                  </a:tcPr>
                </a:tc>
                <a:tc>
                  <a:txBody>
                    <a:bodyPr/>
                    <a:lstStyle/>
                    <a:p>
                      <a:r>
                        <a:rPr lang="x-none" sz="1100" b="0" i="0" dirty="0" smtClean="0">
                          <a:solidFill>
                            <a:srgbClr val="FFFFFF"/>
                          </a:solidFill>
                        </a:rPr>
                        <a:t>NT$11,200</a:t>
                      </a:r>
                    </a:p>
                  </a:txBody>
                  <a:tcPr marL="57150" marR="57150" marT="28575" marB="28575">
                    <a:noFill/>
                  </a:tcPr>
                </a:tc>
                <a:tc>
                  <a:txBody>
                    <a:bodyPr/>
                    <a:lstStyle/>
                    <a:p>
                      <a:r>
                        <a:rPr lang="x-none" sz="1100" b="0" i="0" dirty="0" smtClean="0">
                          <a:solidFill>
                            <a:srgbClr val="FFFFFF"/>
                          </a:solidFill>
                        </a:rPr>
                        <a:t>300</a:t>
                      </a:r>
                    </a:p>
                  </a:txBody>
                  <a:tcPr marL="57150" marR="57150" marT="28575" marB="28575">
                    <a:noFill/>
                  </a:tcPr>
                </a:tc>
              </a:tr>
              <a:tr h="228600">
                <a:tc>
                  <a:txBody>
                    <a:bodyPr/>
                    <a:lstStyle/>
                    <a:p>
                      <a:r>
                        <a:rPr lang="x-none" sz="1100" b="1" i="0" dirty="0" smtClean="0">
                          <a:solidFill>
                            <a:srgbClr val="FFFFFF"/>
                          </a:solidFill>
                        </a:rPr>
                        <a:t>HONG KONG</a:t>
                      </a:r>
                    </a:p>
                  </a:txBody>
                  <a:tcPr marL="57150" marR="57150" marT="28575" marB="28575"/>
                </a:tc>
                <a:tc>
                  <a:txBody>
                    <a:bodyPr/>
                    <a:lstStyle/>
                    <a:p>
                      <a:r>
                        <a:rPr lang="x-none" sz="1100" b="0" i="0" dirty="0" smtClean="0">
                          <a:solidFill>
                            <a:srgbClr val="FFFFFF"/>
                          </a:solidFill>
                        </a:rPr>
                        <a:t>HK6040</a:t>
                      </a:r>
                    </a:p>
                  </a:txBody>
                  <a:tcPr marL="57150" marR="57150" marT="28575" marB="28575"/>
                </a:tc>
                <a:tc>
                  <a:txBody>
                    <a:bodyPr/>
                    <a:lstStyle/>
                    <a:p>
                      <a:r>
                        <a:rPr lang="x-none" sz="1100" b="0" i="0" dirty="0" smtClean="0">
                          <a:solidFill>
                            <a:srgbClr val="FFFFFF"/>
                          </a:solidFill>
                        </a:rPr>
                        <a:t>HK$2,730</a:t>
                      </a:r>
                    </a:p>
                  </a:txBody>
                  <a:tcPr marL="57150" marR="57150" marT="28575" marB="28575"/>
                </a:tc>
                <a:tc>
                  <a:txBody>
                    <a:bodyPr/>
                    <a:lstStyle/>
                    <a:p>
                      <a:r>
                        <a:rPr lang="x-none" sz="1100" b="0" i="0" dirty="0" smtClean="0">
                          <a:solidFill>
                            <a:srgbClr val="FFFFFF"/>
                          </a:solidFill>
                        </a:rPr>
                        <a:t>300</a:t>
                      </a:r>
                    </a:p>
                  </a:txBody>
                  <a:tcPr marL="57150" marR="57150" marT="28575" marB="28575"/>
                </a:tc>
              </a:tr>
              <a:tr h="228600">
                <a:tc>
                  <a:txBody>
                    <a:bodyPr/>
                    <a:lstStyle/>
                    <a:p>
                      <a:r>
                        <a:rPr lang="x-none" sz="1100" b="1" i="0" dirty="0" smtClean="0">
                          <a:solidFill>
                            <a:srgbClr val="FFFFFF"/>
                          </a:solidFill>
                        </a:rPr>
                        <a:t>REINO UNIDO</a:t>
                      </a:r>
                    </a:p>
                  </a:txBody>
                  <a:tcPr marL="57150" marR="57150" marT="28575" marB="28575">
                    <a:noFill/>
                  </a:tcPr>
                </a:tc>
                <a:tc>
                  <a:txBody>
                    <a:bodyPr/>
                    <a:lstStyle/>
                    <a:p>
                      <a:r>
                        <a:rPr lang="x-none" sz="1100" b="0" i="0" dirty="0" smtClean="0">
                          <a:solidFill>
                            <a:srgbClr val="FFFFFF"/>
                          </a:solidFill>
                        </a:rPr>
                        <a:t>UK6040</a:t>
                      </a:r>
                    </a:p>
                  </a:txBody>
                  <a:tcPr marL="57150" marR="57150" marT="28575" marB="28575">
                    <a:noFill/>
                  </a:tcPr>
                </a:tc>
                <a:tc>
                  <a:txBody>
                    <a:bodyPr/>
                    <a:lstStyle/>
                    <a:p>
                      <a:r>
                        <a:rPr lang="x-none" sz="1100" b="0" i="0" dirty="0" smtClean="0">
                          <a:solidFill>
                            <a:srgbClr val="FFFFFF"/>
                          </a:solidFill>
                        </a:rPr>
                        <a:t>£199</a:t>
                      </a:r>
                    </a:p>
                  </a:txBody>
                  <a:tcPr marL="57150" marR="57150" marT="28575" marB="28575">
                    <a:noFill/>
                  </a:tcPr>
                </a:tc>
                <a:tc>
                  <a:txBody>
                    <a:bodyPr/>
                    <a:lstStyle/>
                    <a:p>
                      <a:r>
                        <a:rPr lang="x-none" sz="1100" b="0" i="0" dirty="0" smtClean="0">
                          <a:solidFill>
                            <a:srgbClr val="FFFFFF"/>
                          </a:solidFill>
                        </a:rPr>
                        <a:t>250</a:t>
                      </a:r>
                    </a:p>
                  </a:txBody>
                  <a:tcPr marL="57150" marR="57150" marT="28575" marB="28575">
                    <a:noFill/>
                  </a:tcPr>
                </a:tc>
              </a:tr>
              <a:tr h="228600">
                <a:tc>
                  <a:txBody>
                    <a:bodyPr/>
                    <a:lstStyle/>
                    <a:p>
                      <a:r>
                        <a:rPr lang="x-none" sz="1100" b="1" i="0" dirty="0" smtClean="0">
                          <a:solidFill>
                            <a:srgbClr val="FFFFFF"/>
                          </a:solidFill>
                        </a:rPr>
                        <a:t>ESPAÑA</a:t>
                      </a:r>
                    </a:p>
                  </a:txBody>
                  <a:tcPr marL="57150" marR="57150" marT="28575" marB="28575"/>
                </a:tc>
                <a:tc>
                  <a:txBody>
                    <a:bodyPr/>
                    <a:lstStyle/>
                    <a:p>
                      <a:r>
                        <a:rPr lang="x-none" sz="1100" b="0" i="0" dirty="0" smtClean="0">
                          <a:solidFill>
                            <a:srgbClr val="FFFFFF"/>
                          </a:solidFill>
                        </a:rPr>
                        <a:t>EU6040</a:t>
                      </a:r>
                    </a:p>
                  </a:txBody>
                  <a:tcPr marL="57150" marR="57150" marT="28575" marB="28575">
                    <a:noFill/>
                  </a:tcPr>
                </a:tc>
                <a:tc>
                  <a:txBody>
                    <a:bodyPr/>
                    <a:lstStyle/>
                    <a:p>
                      <a:r>
                        <a:rPr lang="x-none" sz="1100" b="0" i="0" dirty="0" smtClean="0">
                          <a:solidFill>
                            <a:srgbClr val="FFFFFF"/>
                          </a:solidFill>
                        </a:rPr>
                        <a:t>€255</a:t>
                      </a:r>
                    </a:p>
                  </a:txBody>
                  <a:tcPr marL="57150" marR="57150" marT="28575" marB="28575">
                    <a:noFill/>
                  </a:tcPr>
                </a:tc>
                <a:tc>
                  <a:txBody>
                    <a:bodyPr/>
                    <a:lstStyle/>
                    <a:p>
                      <a:r>
                        <a:rPr lang="x-none" sz="1100" b="0" i="0" dirty="0" smtClean="0">
                          <a:solidFill>
                            <a:srgbClr val="FFFFFF"/>
                          </a:solidFill>
                        </a:rPr>
                        <a:t>300</a:t>
                      </a:r>
                    </a:p>
                  </a:txBody>
                  <a:tcPr marL="57150" marR="57150" marT="28575" marB="28575">
                    <a:noFill/>
                  </a:tcPr>
                </a:tc>
              </a:tr>
              <a:tr h="228600">
                <a:tc>
                  <a:txBody>
                    <a:bodyPr/>
                    <a:lstStyle/>
                    <a:p>
                      <a:r>
                        <a:rPr lang="x-none" sz="1100" b="1" i="0" dirty="0" smtClean="0">
                          <a:solidFill>
                            <a:srgbClr val="FFFFFF"/>
                          </a:solidFill>
                        </a:rPr>
                        <a:t>SINGAPUR</a:t>
                      </a:r>
                    </a:p>
                  </a:txBody>
                  <a:tcPr marL="57150" marR="57150" marT="28575" marB="28575">
                    <a:noFill/>
                  </a:tcPr>
                </a:tc>
                <a:tc>
                  <a:txBody>
                    <a:bodyPr/>
                    <a:lstStyle/>
                    <a:p>
                      <a:r>
                        <a:rPr lang="x-none" sz="1100" b="0" i="0" dirty="0" smtClean="0">
                          <a:solidFill>
                            <a:srgbClr val="FFFFFF"/>
                          </a:solidFill>
                        </a:rPr>
                        <a:t>SG6040</a:t>
                      </a:r>
                    </a:p>
                  </a:txBody>
                  <a:tcPr marL="57150" marR="57150" marT="28575" marB="28575">
                    <a:noFill/>
                  </a:tcPr>
                </a:tc>
                <a:tc>
                  <a:txBody>
                    <a:bodyPr/>
                    <a:lstStyle/>
                    <a:p>
                      <a:r>
                        <a:rPr lang="x-none" sz="1100" b="0" i="0" dirty="0" smtClean="0">
                          <a:solidFill>
                            <a:srgbClr val="FFFFFF"/>
                          </a:solidFill>
                        </a:rPr>
                        <a:t>SG$455</a:t>
                      </a:r>
                    </a:p>
                  </a:txBody>
                  <a:tcPr marL="57150" marR="57150" marT="28575" marB="28575">
                    <a:noFill/>
                  </a:tcPr>
                </a:tc>
                <a:tc>
                  <a:txBody>
                    <a:bodyPr/>
                    <a:lstStyle/>
                    <a:p>
                      <a:r>
                        <a:rPr lang="x-none" sz="1100" b="0" i="0" dirty="0" smtClean="0">
                          <a:solidFill>
                            <a:srgbClr val="FFFFFF"/>
                          </a:solidFill>
                        </a:rPr>
                        <a:t>300</a:t>
                      </a:r>
                    </a:p>
                  </a:txBody>
                  <a:tcPr marL="57150" marR="57150" marT="28575" marB="28575">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60304705"/>
              </p:ext>
            </p:extLst>
          </p:nvPr>
        </p:nvGraphicFramePr>
        <p:xfrm>
          <a:off x="4678951" y="2218580"/>
          <a:ext cx="4331368" cy="2286000"/>
        </p:xfrm>
        <a:graphic>
          <a:graphicData uri="http://schemas.openxmlformats.org/drawingml/2006/table">
            <a:tbl>
              <a:tblPr firstRow="1" bandRow="1">
                <a:tableStyleId>{BC89EF96-8CEA-46FF-86C4-4CE0E7609802}</a:tableStyleId>
              </a:tblPr>
              <a:tblGrid>
                <a:gridCol w="1082842"/>
                <a:gridCol w="1082842"/>
                <a:gridCol w="1082842"/>
                <a:gridCol w="1082842"/>
              </a:tblGrid>
              <a:tr h="228600">
                <a:tc>
                  <a:txBody>
                    <a:bodyPr/>
                    <a:lstStyle/>
                    <a:p>
                      <a:r>
                        <a:rPr lang="x-none" sz="1100" b="1" i="0" dirty="0" smtClean="0">
                          <a:solidFill>
                            <a:srgbClr val="FFFFFF"/>
                          </a:solidFill>
                        </a:rPr>
                        <a:t>PAÍS</a:t>
                      </a:r>
                    </a:p>
                  </a:txBody>
                  <a:tcPr marL="57150" marR="57150" marT="28575" marB="28575"/>
                </a:tc>
                <a:tc>
                  <a:txBody>
                    <a:bodyPr/>
                    <a:lstStyle/>
                    <a:p>
                      <a:r>
                        <a:rPr lang="x-none" sz="1100" b="1" i="0" dirty="0" smtClean="0">
                          <a:solidFill>
                            <a:srgbClr val="FFFFFF"/>
                          </a:solidFill>
                        </a:rPr>
                        <a:t>CÓDIGO</a:t>
                      </a:r>
                    </a:p>
                  </a:txBody>
                  <a:tcPr marL="57150" marR="57150" marT="28575" marB="28575"/>
                </a:tc>
                <a:tc>
                  <a:txBody>
                    <a:bodyPr/>
                    <a:lstStyle/>
                    <a:p>
                      <a:r>
                        <a:rPr lang="x-none" sz="1100" b="1" i="0" dirty="0" smtClean="0">
                          <a:solidFill>
                            <a:srgbClr val="FFFFFF"/>
                          </a:solidFill>
                        </a:rPr>
                        <a:t>COSTO</a:t>
                      </a:r>
                    </a:p>
                  </a:txBody>
                  <a:tcPr marL="57150" marR="57150" marT="28575" marB="28575"/>
                </a:tc>
                <a:tc>
                  <a:txBody>
                    <a:bodyPr/>
                    <a:lstStyle/>
                    <a:p>
                      <a:r>
                        <a:rPr lang="x-none" sz="1100" b="1" i="0" dirty="0" smtClean="0">
                          <a:solidFill>
                            <a:srgbClr val="FFFFFF"/>
                          </a:solidFill>
                        </a:rPr>
                        <a:t>BV</a:t>
                      </a:r>
                    </a:p>
                  </a:txBody>
                  <a:tcPr marL="57150" marR="57150" marT="28575" marB="28575"/>
                </a:tc>
              </a:tr>
              <a:tr h="228600">
                <a:tc>
                  <a:txBody>
                    <a:bodyPr/>
                    <a:lstStyle/>
                    <a:p>
                      <a:r>
                        <a:rPr lang="x-none" sz="1100" b="1" i="0" dirty="0" smtClean="0">
                          <a:solidFill>
                            <a:srgbClr val="FFFFFF"/>
                          </a:solidFill>
                        </a:rPr>
                        <a:t>EE. UU.</a:t>
                      </a:r>
                    </a:p>
                  </a:txBody>
                  <a:tcPr marL="57150" marR="57150" marT="28575" marB="28575">
                    <a:noFill/>
                  </a:tcPr>
                </a:tc>
                <a:tc>
                  <a:txBody>
                    <a:bodyPr/>
                    <a:lstStyle/>
                    <a:p>
                      <a:r>
                        <a:rPr lang="x-none" sz="1100" b="0" i="0" dirty="0" smtClean="0">
                          <a:solidFill>
                            <a:srgbClr val="FFFFFF"/>
                          </a:solidFill>
                        </a:rPr>
                        <a:t>6040RA</a:t>
                      </a:r>
                    </a:p>
                  </a:txBody>
                  <a:tcPr marL="57150" marR="57150" marT="28575" marB="28575">
                    <a:noFill/>
                  </a:tcPr>
                </a:tc>
                <a:tc>
                  <a:txBody>
                    <a:bodyPr/>
                    <a:lstStyle/>
                    <a:p>
                      <a:r>
                        <a:rPr lang="x-none" sz="1100" b="0" i="0" dirty="0" smtClean="0">
                          <a:solidFill>
                            <a:srgbClr val="FFFFFF"/>
                          </a:solidFill>
                        </a:rPr>
                        <a:t>$150</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r h="228600">
                <a:tc>
                  <a:txBody>
                    <a:bodyPr/>
                    <a:lstStyle/>
                    <a:p>
                      <a:r>
                        <a:rPr lang="x-none" sz="1100" b="1" i="0" dirty="0" smtClean="0">
                          <a:solidFill>
                            <a:srgbClr val="FFFFFF"/>
                          </a:solidFill>
                        </a:rPr>
                        <a:t>CANADÁ</a:t>
                      </a:r>
                    </a:p>
                  </a:txBody>
                  <a:tcPr marL="57150" marR="57150" marT="28575" marB="28575"/>
                </a:tc>
                <a:tc>
                  <a:txBody>
                    <a:bodyPr/>
                    <a:lstStyle/>
                    <a:p>
                      <a:r>
                        <a:rPr lang="x-none" sz="1100" b="0" i="0" dirty="0" smtClean="0">
                          <a:solidFill>
                            <a:srgbClr val="FFFFFF"/>
                          </a:solidFill>
                        </a:rPr>
                        <a:t>C6040RA</a:t>
                      </a:r>
                    </a:p>
                  </a:txBody>
                  <a:tcPr marL="57150" marR="57150" marT="28575" marB="28575"/>
                </a:tc>
                <a:tc>
                  <a:txBody>
                    <a:bodyPr/>
                    <a:lstStyle/>
                    <a:p>
                      <a:r>
                        <a:rPr lang="x-none" sz="1100" b="0" i="0" dirty="0" smtClean="0">
                          <a:solidFill>
                            <a:srgbClr val="FFFFFF"/>
                          </a:solidFill>
                        </a:rPr>
                        <a:t>$165</a:t>
                      </a:r>
                    </a:p>
                  </a:txBody>
                  <a:tcPr marL="57150" marR="57150" marT="28575" marB="28575">
                    <a:noFill/>
                  </a:tcPr>
                </a:tc>
                <a:tc>
                  <a:txBody>
                    <a:bodyPr/>
                    <a:lstStyle/>
                    <a:p>
                      <a:r>
                        <a:rPr lang="x-none" sz="1100" b="0" i="0" dirty="0" smtClean="0">
                          <a:solidFill>
                            <a:srgbClr val="FFFFFF"/>
                          </a:solidFill>
                        </a:rPr>
                        <a:t>0</a:t>
                      </a:r>
                    </a:p>
                  </a:txBody>
                  <a:tcPr marL="57150" marR="57150" marT="28575" marB="28575"/>
                </a:tc>
              </a:tr>
              <a:tr h="228600">
                <a:tc>
                  <a:txBody>
                    <a:bodyPr/>
                    <a:lstStyle/>
                    <a:p>
                      <a:r>
                        <a:rPr lang="x-none" sz="1100" b="1" i="0" dirty="0" smtClean="0">
                          <a:solidFill>
                            <a:srgbClr val="FFFFFF"/>
                          </a:solidFill>
                        </a:rPr>
                        <a:t>MÉXICO</a:t>
                      </a:r>
                    </a:p>
                  </a:txBody>
                  <a:tcPr marL="57150" marR="57150" marT="28575" marB="28575">
                    <a:noFill/>
                  </a:tcPr>
                </a:tc>
                <a:tc>
                  <a:txBody>
                    <a:bodyPr/>
                    <a:lstStyle/>
                    <a:p>
                      <a:r>
                        <a:rPr lang="x-none" sz="1100" b="0" i="0" dirty="0" smtClean="0">
                          <a:solidFill>
                            <a:srgbClr val="FFFFFF"/>
                          </a:solidFill>
                        </a:rPr>
                        <a:t>MX6040RA</a:t>
                      </a:r>
                    </a:p>
                  </a:txBody>
                  <a:tcPr marL="57150" marR="57150" marT="28575" marB="28575">
                    <a:noFill/>
                  </a:tcPr>
                </a:tc>
                <a:tc>
                  <a:txBody>
                    <a:bodyPr/>
                    <a:lstStyle/>
                    <a:p>
                      <a:r>
                        <a:rPr lang="x-none" sz="1100" b="0" i="0" dirty="0" smtClean="0">
                          <a:solidFill>
                            <a:srgbClr val="FFFFFF"/>
                          </a:solidFill>
                        </a:rPr>
                        <a:t>$2,661.29</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r h="228600">
                <a:tc>
                  <a:txBody>
                    <a:bodyPr/>
                    <a:lstStyle/>
                    <a:p>
                      <a:r>
                        <a:rPr lang="x-none" sz="1100" b="1" i="0" dirty="0" smtClean="0">
                          <a:solidFill>
                            <a:srgbClr val="FFFFFF"/>
                          </a:solidFill>
                        </a:rPr>
                        <a:t>AUSTRALIA</a:t>
                      </a:r>
                    </a:p>
                  </a:txBody>
                  <a:tcPr marL="57150" marR="57150" marT="28575" marB="28575"/>
                </a:tc>
                <a:tc>
                  <a:txBody>
                    <a:bodyPr/>
                    <a:lstStyle/>
                    <a:p>
                      <a:r>
                        <a:rPr lang="x-none" sz="1100" b="0" i="0" dirty="0" smtClean="0">
                          <a:solidFill>
                            <a:srgbClr val="FFFFFF"/>
                          </a:solidFill>
                        </a:rPr>
                        <a:t>76040RA</a:t>
                      </a:r>
                    </a:p>
                  </a:txBody>
                  <a:tcPr marL="57150" marR="57150" marT="28575" marB="28575"/>
                </a:tc>
                <a:tc>
                  <a:txBody>
                    <a:bodyPr/>
                    <a:lstStyle/>
                    <a:p>
                      <a:r>
                        <a:rPr lang="x-none" sz="1100" b="0" i="0" dirty="0" smtClean="0">
                          <a:solidFill>
                            <a:srgbClr val="FFFFFF"/>
                          </a:solidFill>
                        </a:rPr>
                        <a:t>$150</a:t>
                      </a:r>
                    </a:p>
                  </a:txBody>
                  <a:tcPr marL="57150" marR="57150" marT="28575" marB="28575"/>
                </a:tc>
                <a:tc>
                  <a:txBody>
                    <a:bodyPr/>
                    <a:lstStyle/>
                    <a:p>
                      <a:r>
                        <a:rPr lang="x-none" sz="1100" b="0" i="0" dirty="0" smtClean="0">
                          <a:solidFill>
                            <a:srgbClr val="FFFFFF"/>
                          </a:solidFill>
                        </a:rPr>
                        <a:t>0</a:t>
                      </a:r>
                    </a:p>
                  </a:txBody>
                  <a:tcPr marL="57150" marR="57150" marT="28575" marB="28575"/>
                </a:tc>
              </a:tr>
              <a:tr h="228600">
                <a:tc>
                  <a:txBody>
                    <a:bodyPr/>
                    <a:lstStyle/>
                    <a:p>
                      <a:r>
                        <a:rPr lang="x-none" sz="1100" b="1" i="0" dirty="0" smtClean="0">
                          <a:solidFill>
                            <a:srgbClr val="FFFFFF"/>
                          </a:solidFill>
                        </a:rPr>
                        <a:t>TAIWÁN</a:t>
                      </a:r>
                    </a:p>
                  </a:txBody>
                  <a:tcPr marL="57150" marR="57150" marT="28575" marB="28575">
                    <a:noFill/>
                  </a:tcPr>
                </a:tc>
                <a:tc>
                  <a:txBody>
                    <a:bodyPr/>
                    <a:lstStyle/>
                    <a:p>
                      <a:r>
                        <a:rPr lang="x-none" sz="1100" b="0" i="0" dirty="0" smtClean="0">
                          <a:solidFill>
                            <a:srgbClr val="FFFFFF"/>
                          </a:solidFill>
                        </a:rPr>
                        <a:t>T6040RA</a:t>
                      </a:r>
                    </a:p>
                  </a:txBody>
                  <a:tcPr marL="57150" marR="57150" marT="28575" marB="28575">
                    <a:noFill/>
                  </a:tcPr>
                </a:tc>
                <a:tc>
                  <a:txBody>
                    <a:bodyPr/>
                    <a:lstStyle/>
                    <a:p>
                      <a:r>
                        <a:rPr lang="x-none" sz="1100" b="0" i="0" dirty="0" smtClean="0">
                          <a:solidFill>
                            <a:srgbClr val="FFFFFF"/>
                          </a:solidFill>
                        </a:rPr>
                        <a:t>NT$4,800</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r h="228600">
                <a:tc>
                  <a:txBody>
                    <a:bodyPr/>
                    <a:lstStyle/>
                    <a:p>
                      <a:r>
                        <a:rPr lang="x-none" sz="1100" b="1" i="0" dirty="0" smtClean="0">
                          <a:solidFill>
                            <a:srgbClr val="FFFFFF"/>
                          </a:solidFill>
                        </a:rPr>
                        <a:t>HONG KONG</a:t>
                      </a:r>
                    </a:p>
                  </a:txBody>
                  <a:tcPr marL="57150" marR="57150" marT="28575" marB="28575"/>
                </a:tc>
                <a:tc>
                  <a:txBody>
                    <a:bodyPr/>
                    <a:lstStyle/>
                    <a:p>
                      <a:r>
                        <a:rPr lang="x-none" sz="1100" b="0" i="0" dirty="0" smtClean="0">
                          <a:solidFill>
                            <a:srgbClr val="FFFFFF"/>
                          </a:solidFill>
                        </a:rPr>
                        <a:t>HK6040RA</a:t>
                      </a:r>
                    </a:p>
                  </a:txBody>
                  <a:tcPr marL="57150" marR="57150" marT="28575" marB="28575"/>
                </a:tc>
                <a:tc>
                  <a:txBody>
                    <a:bodyPr/>
                    <a:lstStyle/>
                    <a:p>
                      <a:r>
                        <a:rPr lang="x-none" sz="1100" b="0" i="0" dirty="0" smtClean="0">
                          <a:solidFill>
                            <a:srgbClr val="FFFFFF"/>
                          </a:solidFill>
                        </a:rPr>
                        <a:t>HK$1,170</a:t>
                      </a:r>
                    </a:p>
                  </a:txBody>
                  <a:tcPr marL="57150" marR="57150" marT="28575" marB="28575"/>
                </a:tc>
                <a:tc>
                  <a:txBody>
                    <a:bodyPr/>
                    <a:lstStyle/>
                    <a:p>
                      <a:r>
                        <a:rPr lang="x-none" sz="1100" b="0" i="0" dirty="0" smtClean="0">
                          <a:solidFill>
                            <a:srgbClr val="FFFFFF"/>
                          </a:solidFill>
                        </a:rPr>
                        <a:t>0</a:t>
                      </a:r>
                    </a:p>
                  </a:txBody>
                  <a:tcPr marL="57150" marR="57150" marT="28575" marB="28575"/>
                </a:tc>
              </a:tr>
              <a:tr h="228600">
                <a:tc>
                  <a:txBody>
                    <a:bodyPr/>
                    <a:lstStyle/>
                    <a:p>
                      <a:r>
                        <a:rPr lang="x-none" sz="1100" b="1" i="0" dirty="0" smtClean="0">
                          <a:solidFill>
                            <a:srgbClr val="FFFFFF"/>
                          </a:solidFill>
                        </a:rPr>
                        <a:t>REINO UNIDO</a:t>
                      </a:r>
                    </a:p>
                  </a:txBody>
                  <a:tcPr marL="57150" marR="57150" marT="28575" marB="28575">
                    <a:noFill/>
                  </a:tcPr>
                </a:tc>
                <a:tc>
                  <a:txBody>
                    <a:bodyPr/>
                    <a:lstStyle/>
                    <a:p>
                      <a:r>
                        <a:rPr lang="x-none" sz="1100" b="0" i="0" dirty="0" smtClean="0">
                          <a:solidFill>
                            <a:srgbClr val="FFFFFF"/>
                          </a:solidFill>
                        </a:rPr>
                        <a:t>UK6040RA</a:t>
                      </a:r>
                    </a:p>
                  </a:txBody>
                  <a:tcPr marL="57150" marR="57150" marT="28575" marB="28575">
                    <a:noFill/>
                  </a:tcPr>
                </a:tc>
                <a:tc>
                  <a:txBody>
                    <a:bodyPr/>
                    <a:lstStyle/>
                    <a:p>
                      <a:r>
                        <a:rPr lang="x-none" sz="1100" b="0" i="0" dirty="0" smtClean="0">
                          <a:solidFill>
                            <a:srgbClr val="FFFFFF"/>
                          </a:solidFill>
                        </a:rPr>
                        <a:t>£72</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r h="228600">
                <a:tc>
                  <a:txBody>
                    <a:bodyPr/>
                    <a:lstStyle/>
                    <a:p>
                      <a:r>
                        <a:rPr lang="x-none" sz="1100" b="1" i="0" dirty="0" smtClean="0">
                          <a:solidFill>
                            <a:srgbClr val="FFFFFF"/>
                          </a:solidFill>
                        </a:rPr>
                        <a:t>ESPAÑA</a:t>
                      </a:r>
                    </a:p>
                  </a:txBody>
                  <a:tcPr marL="57150" marR="57150" marT="28575" marB="28575"/>
                </a:tc>
                <a:tc>
                  <a:txBody>
                    <a:bodyPr/>
                    <a:lstStyle/>
                    <a:p>
                      <a:r>
                        <a:rPr lang="x-none" sz="1100" b="0" i="0" dirty="0" smtClean="0">
                          <a:solidFill>
                            <a:srgbClr val="FFFFFF"/>
                          </a:solidFill>
                        </a:rPr>
                        <a:t>EU6040RA</a:t>
                      </a:r>
                    </a:p>
                  </a:txBody>
                  <a:tcPr marL="57150" marR="57150" marT="28575" marB="28575">
                    <a:noFill/>
                  </a:tcPr>
                </a:tc>
                <a:tc>
                  <a:txBody>
                    <a:bodyPr/>
                    <a:lstStyle/>
                    <a:p>
                      <a:r>
                        <a:rPr lang="x-none" sz="1100" b="0" i="0" dirty="0" smtClean="0">
                          <a:solidFill>
                            <a:srgbClr val="FFFFFF"/>
                          </a:solidFill>
                        </a:rPr>
                        <a:t>€110</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r h="228600">
                <a:tc>
                  <a:txBody>
                    <a:bodyPr/>
                    <a:lstStyle/>
                    <a:p>
                      <a:r>
                        <a:rPr lang="x-none" sz="1100" b="1" i="0" dirty="0" smtClean="0">
                          <a:solidFill>
                            <a:srgbClr val="FFFFFF"/>
                          </a:solidFill>
                        </a:rPr>
                        <a:t>SINGAPUR</a:t>
                      </a:r>
                    </a:p>
                  </a:txBody>
                  <a:tcPr marL="57150" marR="57150" marT="28575" marB="28575">
                    <a:noFill/>
                  </a:tcPr>
                </a:tc>
                <a:tc>
                  <a:txBody>
                    <a:bodyPr/>
                    <a:lstStyle/>
                    <a:p>
                      <a:r>
                        <a:rPr lang="x-none" sz="1100" b="0" i="0" dirty="0" smtClean="0">
                          <a:solidFill>
                            <a:srgbClr val="FFFFFF"/>
                          </a:solidFill>
                        </a:rPr>
                        <a:t>SG6040RA</a:t>
                      </a:r>
                    </a:p>
                  </a:txBody>
                  <a:tcPr marL="57150" marR="57150" marT="28575" marB="28575">
                    <a:noFill/>
                  </a:tcPr>
                </a:tc>
                <a:tc>
                  <a:txBody>
                    <a:bodyPr/>
                    <a:lstStyle/>
                    <a:p>
                      <a:r>
                        <a:rPr lang="x-none" sz="1100" b="0" i="0" dirty="0" smtClean="0">
                          <a:solidFill>
                            <a:srgbClr val="FFFFFF"/>
                          </a:solidFill>
                        </a:rPr>
                        <a:t>SG$195</a:t>
                      </a:r>
                    </a:p>
                  </a:txBody>
                  <a:tcPr marL="57150" marR="57150" marT="28575" marB="28575">
                    <a:noFill/>
                  </a:tcPr>
                </a:tc>
                <a:tc>
                  <a:txBody>
                    <a:bodyPr/>
                    <a:lstStyle/>
                    <a:p>
                      <a:r>
                        <a:rPr lang="x-none" sz="1100" b="0" i="0" dirty="0" smtClean="0">
                          <a:solidFill>
                            <a:srgbClr val="FFFFFF"/>
                          </a:solidFill>
                        </a:rPr>
                        <a:t>0</a:t>
                      </a:r>
                    </a:p>
                  </a:txBody>
                  <a:tcPr marL="57150" marR="57150" marT="28575" marB="28575">
                    <a:noFill/>
                  </a:tcPr>
                </a:tc>
              </a:tr>
            </a:tbl>
          </a:graphicData>
        </a:graphic>
      </p:graphicFrame>
      <p:sp>
        <p:nvSpPr>
          <p:cNvPr id="10" name="TextBox 9"/>
          <p:cNvSpPr txBox="1"/>
          <p:nvPr/>
        </p:nvSpPr>
        <p:spPr>
          <a:xfrm>
            <a:off x="147056" y="1564105"/>
            <a:ext cx="4331368" cy="369332"/>
          </a:xfrm>
          <a:prstGeom prst="rect">
            <a:avLst/>
          </a:prstGeom>
          <a:noFill/>
        </p:spPr>
        <p:txBody>
          <a:bodyPr wrap="square" rtlCol="0">
            <a:spAutoFit/>
          </a:bodyPr>
          <a:lstStyle/>
          <a:p>
            <a:pPr algn="ctr"/>
            <a:r>
              <a:rPr lang="x-none" sz="1800" b="0" i="0" dirty="0" smtClean="0">
                <a:solidFill>
                  <a:srgbClr val="FFFFFF"/>
                </a:solidFill>
              </a:rPr>
              <a:t>Compre un WebCenter</a:t>
            </a:r>
          </a:p>
        </p:txBody>
      </p:sp>
      <p:sp>
        <p:nvSpPr>
          <p:cNvPr id="11" name="TextBox 10"/>
          <p:cNvSpPr txBox="1"/>
          <p:nvPr/>
        </p:nvSpPr>
        <p:spPr>
          <a:xfrm>
            <a:off x="4678951" y="1564105"/>
            <a:ext cx="4331368" cy="369332"/>
          </a:xfrm>
          <a:prstGeom prst="rect">
            <a:avLst/>
          </a:prstGeom>
          <a:noFill/>
        </p:spPr>
        <p:txBody>
          <a:bodyPr wrap="square" rtlCol="0">
            <a:spAutoFit/>
          </a:bodyPr>
          <a:lstStyle/>
          <a:p>
            <a:pPr algn="ctr"/>
            <a:r>
              <a:rPr lang="x-none" sz="1800" b="0" i="0" dirty="0" smtClean="0">
                <a:solidFill>
                  <a:srgbClr val="FFFFFF"/>
                </a:solidFill>
              </a:rPr>
              <a:t>Compre una Reactivación de WebCenter</a:t>
            </a:r>
          </a:p>
        </p:txBody>
      </p:sp>
      <p:sp>
        <p:nvSpPr>
          <p:cNvPr id="12" name="TextBox 11"/>
          <p:cNvSpPr txBox="1"/>
          <p:nvPr/>
        </p:nvSpPr>
        <p:spPr>
          <a:xfrm>
            <a:off x="6643396" y="4873628"/>
            <a:ext cx="2366930" cy="246221"/>
          </a:xfrm>
          <a:prstGeom prst="rect">
            <a:avLst/>
          </a:prstGeom>
          <a:noFill/>
        </p:spPr>
        <p:txBody>
          <a:bodyPr wrap="square" rtlCol="0">
            <a:spAutoFit/>
          </a:bodyPr>
          <a:lstStyle/>
          <a:p>
            <a:pPr algn="r"/>
            <a:r>
              <a:rPr lang="x-none" sz="1000" b="0" i="0" dirty="0" smtClean="0">
                <a:solidFill>
                  <a:srgbClr val="FFFFFF"/>
                </a:solidFill>
              </a:rPr>
              <a:t>* Precios actualizados </a:t>
            </a:r>
            <a:r>
              <a:rPr lang="x-none" sz="1000" b="0" i="0" smtClean="0">
                <a:solidFill>
                  <a:srgbClr val="FFFFFF"/>
                </a:solidFill>
              </a:rPr>
              <a:t>a </a:t>
            </a:r>
            <a:r>
              <a:rPr lang="es-US" sz="1000" dirty="0">
                <a:solidFill>
                  <a:srgbClr val="FFFFFF"/>
                </a:solidFill>
              </a:rPr>
              <a:t>a</a:t>
            </a:r>
            <a:r>
              <a:rPr lang="x-none" sz="1000" b="0" i="0" smtClean="0">
                <a:solidFill>
                  <a:srgbClr val="FFFFFF"/>
                </a:solidFill>
              </a:rPr>
              <a:t>gosto </a:t>
            </a:r>
            <a:r>
              <a:rPr lang="x-none" sz="1000" b="0" i="0" dirty="0" smtClean="0">
                <a:solidFill>
                  <a:srgbClr val="FFFFFF"/>
                </a:solidFill>
              </a:rPr>
              <a:t>de 2015</a:t>
            </a:r>
          </a:p>
        </p:txBody>
      </p:sp>
    </p:spTree>
    <p:extLst>
      <p:ext uri="{BB962C8B-B14F-4D97-AF65-F5344CB8AC3E}">
        <p14:creationId xmlns:p14="http://schemas.microsoft.com/office/powerpoint/2010/main" val="15168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802"/>
          <a:stretch/>
        </p:blipFill>
        <p:spPr>
          <a:xfrm>
            <a:off x="0" y="1352550"/>
            <a:ext cx="9144000" cy="2057400"/>
          </a:xfrm>
          <a:prstGeom prst="rect">
            <a:avLst/>
          </a:prstGeom>
          <a:effectLst>
            <a:outerShdw blurRad="50800" dist="38100" dir="5400000" algn="t" rotWithShape="0">
              <a:prstClr val="black">
                <a:alpha val="40000"/>
              </a:prstClr>
            </a:outerShdw>
          </a:effectLst>
        </p:spPr>
      </p:pic>
      <p:sp>
        <p:nvSpPr>
          <p:cNvPr id="5" name="Rectangle 4"/>
          <p:cNvSpPr/>
          <p:nvPr/>
        </p:nvSpPr>
        <p:spPr>
          <a:xfrm>
            <a:off x="838200" y="438150"/>
            <a:ext cx="7467600" cy="677108"/>
          </a:xfrm>
          <a:prstGeom prst="rect">
            <a:avLst/>
          </a:prstGeom>
        </p:spPr>
        <p:txBody>
          <a:bodyPr wrap="square">
            <a:spAutoFit/>
          </a:bodyPr>
          <a:lstStyle/>
          <a:p>
            <a:pPr algn="ctr" defTabSz="914400"/>
            <a:r>
              <a:rPr lang="x-none" sz="1900" b="1" i="0" cap="all" dirty="0" smtClean="0">
                <a:solidFill>
                  <a:srgbClr val="FFFFFF"/>
                </a:solidFill>
              </a:rPr>
              <a:t>Al evaluar el producto y el servicio,</a:t>
            </a:r>
            <a:r>
              <a:rPr lang="en" sz="1900" dirty="0" smtClean="0"/>
              <a:t/>
            </a:r>
            <a:br>
              <a:rPr lang="en" sz="1900" dirty="0" smtClean="0"/>
            </a:br>
            <a:r>
              <a:rPr lang="x-none" sz="1900" b="1" i="0" cap="all" dirty="0" smtClean="0">
                <a:solidFill>
                  <a:srgbClr val="FFFFFF"/>
                </a:solidFill>
              </a:rPr>
              <a:t>algunas preguntas importantes que se deben responder son:</a:t>
            </a:r>
          </a:p>
        </p:txBody>
      </p:sp>
      <p:sp>
        <p:nvSpPr>
          <p:cNvPr id="6" name="Rectangle 5"/>
          <p:cNvSpPr/>
          <p:nvPr/>
        </p:nvSpPr>
        <p:spPr>
          <a:xfrm>
            <a:off x="685800" y="3782024"/>
            <a:ext cx="8077200" cy="1015663"/>
          </a:xfrm>
          <a:prstGeom prst="rect">
            <a:avLst/>
          </a:prstGeom>
        </p:spPr>
        <p:txBody>
          <a:bodyPr wrap="square">
            <a:spAutoFit/>
          </a:bodyPr>
          <a:lstStyle/>
          <a:p>
            <a:pPr marL="800100" lvl="1" indent="-342900" defTabSz="914400">
              <a:buFont typeface="Courier New" panose="02070309020205020404" pitchFamily="49" charset="0"/>
              <a:buChar char="o"/>
            </a:pPr>
            <a:r>
              <a:rPr lang="x-none" sz="2000" b="0" i="0" dirty="0" smtClean="0">
                <a:solidFill>
                  <a:srgbClr val="FFFFFF"/>
                </a:solidFill>
              </a:rPr>
              <a:t>¿Existe un mercado para el producto o servicio?</a:t>
            </a:r>
          </a:p>
          <a:p>
            <a:pPr marL="800100" lvl="1" indent="-342900" defTabSz="914400">
              <a:buFont typeface="Courier New" panose="02070309020205020404" pitchFamily="49" charset="0"/>
              <a:buChar char="o"/>
            </a:pPr>
            <a:r>
              <a:rPr lang="x-none" sz="2000" b="0" i="0" dirty="0" smtClean="0">
                <a:solidFill>
                  <a:srgbClr val="FFFFFF"/>
                </a:solidFill>
              </a:rPr>
              <a:t>¿Es este un producto o servicio que me gusta?</a:t>
            </a:r>
          </a:p>
          <a:p>
            <a:pPr marL="800100" lvl="1" indent="-342900" defTabSz="914400">
              <a:buFont typeface="Courier New" panose="02070309020205020404" pitchFamily="49" charset="0"/>
              <a:buChar char="o"/>
            </a:pPr>
            <a:r>
              <a:rPr lang="x-none" sz="2000" b="0" i="0" dirty="0" smtClean="0">
                <a:solidFill>
                  <a:srgbClr val="FFFFFF"/>
                </a:solidFill>
              </a:rPr>
              <a:t>¿El producto o servicio es competitivo en el mercado?</a:t>
            </a:r>
          </a:p>
        </p:txBody>
      </p:sp>
    </p:spTree>
    <p:extLst>
      <p:ext uri="{BB962C8B-B14F-4D97-AF65-F5344CB8AC3E}">
        <p14:creationId xmlns:p14="http://schemas.microsoft.com/office/powerpoint/2010/main" val="48362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5252"/>
            <a:ext cx="9144000" cy="360824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ectangle 4"/>
          <p:cNvSpPr/>
          <p:nvPr/>
        </p:nvSpPr>
        <p:spPr>
          <a:xfrm>
            <a:off x="0" y="1604658"/>
            <a:ext cx="4724400" cy="369332"/>
          </a:xfrm>
          <a:prstGeom prst="rect">
            <a:avLst/>
          </a:prstGeom>
        </p:spPr>
        <p:txBody>
          <a:bodyPr wrap="square">
            <a:spAutoFit/>
          </a:bodyPr>
          <a:lstStyle/>
          <a:p>
            <a:pPr algn="ctr" defTabSz="914400"/>
            <a:r>
              <a:rPr lang="x-none" b="1" i="0" dirty="0" smtClean="0">
                <a:solidFill>
                  <a:srgbClr val="FFFFFF"/>
                </a:solidFill>
              </a:rPr>
              <a:t>Su Kit de Inicio Rápido para WebCenter incluye:</a:t>
            </a:r>
          </a:p>
        </p:txBody>
      </p:sp>
      <p:sp>
        <p:nvSpPr>
          <p:cNvPr id="6" name="Rectangle 5"/>
          <p:cNvSpPr/>
          <p:nvPr/>
        </p:nvSpPr>
        <p:spPr>
          <a:xfrm>
            <a:off x="268705" y="2181810"/>
            <a:ext cx="4038600" cy="2585323"/>
          </a:xfrm>
          <a:prstGeom prst="rect">
            <a:avLst/>
          </a:prstGeom>
        </p:spPr>
        <p:txBody>
          <a:bodyPr wrap="square">
            <a:spAutoFit/>
          </a:bodyPr>
          <a:lstStyle/>
          <a:p>
            <a:pPr marL="342900" indent="-342900" defTabSz="914400">
              <a:spcAft>
                <a:spcPts val="1200"/>
              </a:spcAft>
              <a:buFont typeface="Courier New" panose="02070309020205020404" pitchFamily="49" charset="0"/>
              <a:buChar char="o"/>
            </a:pPr>
            <a:r>
              <a:rPr lang="x-none" sz="1600" b="0" i="0" dirty="0" smtClean="0">
                <a:solidFill>
                  <a:srgbClr val="FFFFFF"/>
                </a:solidFill>
              </a:rPr>
              <a:t>Ingreso como Propietario Experto </a:t>
            </a:r>
            <a:r>
              <a:rPr lang="x-none" sz="1600" b="0" i="0" smtClean="0">
                <a:solidFill>
                  <a:srgbClr val="FFFFFF"/>
                </a:solidFill>
              </a:rPr>
              <a:t>de UnFranchise</a:t>
            </a:r>
            <a:r>
              <a:rPr lang="en" sz="1600" dirty="0" smtClean="0"/>
              <a:t/>
            </a:r>
            <a:br>
              <a:rPr lang="en" sz="1600" dirty="0" smtClean="0"/>
            </a:br>
            <a:r>
              <a:rPr lang="x-none" sz="1600" b="0" i="0" dirty="0" smtClean="0">
                <a:solidFill>
                  <a:srgbClr val="FFFFFF"/>
                </a:solidFill>
              </a:rPr>
              <a:t>(300 BV y 3 Centros de Desarrollo de Negocio) </a:t>
            </a:r>
          </a:p>
          <a:p>
            <a:pPr marL="342900" indent="-342900" defTabSz="914400">
              <a:spcAft>
                <a:spcPts val="1200"/>
              </a:spcAft>
              <a:buFont typeface="Courier New" panose="02070309020205020404" pitchFamily="49" charset="0"/>
              <a:buChar char="o"/>
            </a:pPr>
            <a:r>
              <a:rPr lang="x-none" sz="1600" b="0" i="0" dirty="0" smtClean="0">
                <a:solidFill>
                  <a:srgbClr val="FFFFFF"/>
                </a:solidFill>
              </a:rPr>
              <a:t>Kit del Suscriptor para UFO Independiente</a:t>
            </a:r>
          </a:p>
          <a:p>
            <a:pPr marL="342900" indent="-342900" defTabSz="914400">
              <a:spcAft>
                <a:spcPts val="1200"/>
              </a:spcAft>
              <a:buFont typeface="Courier New" panose="02070309020205020404" pitchFamily="49" charset="0"/>
              <a:buChar char="o"/>
            </a:pPr>
            <a:r>
              <a:rPr lang="x-none" sz="1600" b="0" i="0" dirty="0" smtClean="0">
                <a:solidFill>
                  <a:srgbClr val="FFFFFF"/>
                </a:solidFill>
              </a:rPr>
              <a:t>Recursos para el desarrollo del negocio </a:t>
            </a:r>
          </a:p>
          <a:p>
            <a:pPr marL="342900" indent="-342900" defTabSz="914400">
              <a:spcAft>
                <a:spcPts val="1200"/>
              </a:spcAft>
              <a:buFont typeface="Courier New" panose="02070309020205020404" pitchFamily="49" charset="0"/>
              <a:buChar char="o"/>
            </a:pPr>
            <a:r>
              <a:rPr lang="x-none" sz="1600" b="0" i="0" dirty="0" smtClean="0">
                <a:solidFill>
                  <a:srgbClr val="FFFFFF"/>
                </a:solidFill>
              </a:rPr>
              <a:t>Un maWebCenter respaldado por Equipos de Profesionales</a:t>
            </a:r>
          </a:p>
        </p:txBody>
      </p:sp>
      <p:graphicFrame>
        <p:nvGraphicFramePr>
          <p:cNvPr id="8" name="Table 7"/>
          <p:cNvGraphicFramePr>
            <a:graphicFrameLocks noGrp="1"/>
          </p:cNvGraphicFramePr>
          <p:nvPr>
            <p:extLst>
              <p:ext uri="{D42A27DB-BD31-4B8C-83A1-F6EECF244321}">
                <p14:modId xmlns:p14="http://schemas.microsoft.com/office/powerpoint/2010/main" val="488869420"/>
              </p:ext>
            </p:extLst>
          </p:nvPr>
        </p:nvGraphicFramePr>
        <p:xfrm>
          <a:off x="4724400" y="1573511"/>
          <a:ext cx="4419600" cy="3623396"/>
        </p:xfrm>
        <a:graphic>
          <a:graphicData uri="http://schemas.openxmlformats.org/drawingml/2006/table">
            <a:tbl>
              <a:tblPr firstRow="1" bandRow="1">
                <a:tableStyleId>{BC89EF96-8CEA-46FF-86C4-4CE0E7609802}</a:tableStyleId>
              </a:tblPr>
              <a:tblGrid>
                <a:gridCol w="1104900"/>
                <a:gridCol w="1104900"/>
                <a:gridCol w="1104900"/>
                <a:gridCol w="1104900"/>
              </a:tblGrid>
              <a:tr h="228600">
                <a:tc>
                  <a:txBody>
                    <a:bodyPr/>
                    <a:lstStyle/>
                    <a:p>
                      <a:r>
                        <a:rPr lang="x-none" sz="1100" b="1" i="0" dirty="0" smtClean="0">
                          <a:solidFill>
                            <a:srgbClr val="FFFFFF"/>
                          </a:solidFill>
                        </a:rPr>
                        <a:t>PAÍS</a:t>
                      </a:r>
                    </a:p>
                  </a:txBody>
                  <a:tcPr marL="57150" marR="57150" marT="28575" marB="28575"/>
                </a:tc>
                <a:tc>
                  <a:txBody>
                    <a:bodyPr/>
                    <a:lstStyle/>
                    <a:p>
                      <a:r>
                        <a:rPr lang="x-none" sz="1100" b="1" i="0" dirty="0" smtClean="0">
                          <a:solidFill>
                            <a:srgbClr val="FFFFFF"/>
                          </a:solidFill>
                        </a:rPr>
                        <a:t>CÓDIGO</a:t>
                      </a:r>
                    </a:p>
                  </a:txBody>
                  <a:tcPr marL="57150" marR="57150" marT="28575" marB="28575"/>
                </a:tc>
                <a:tc>
                  <a:txBody>
                    <a:bodyPr/>
                    <a:lstStyle/>
                    <a:p>
                      <a:r>
                        <a:rPr lang="x-none" sz="1100" b="1" i="0" dirty="0" smtClean="0">
                          <a:solidFill>
                            <a:srgbClr val="FFFFFF"/>
                          </a:solidFill>
                        </a:rPr>
                        <a:t>COSTO</a:t>
                      </a:r>
                    </a:p>
                  </a:txBody>
                  <a:tcPr marL="57150" marR="57150" marT="28575" marB="28575"/>
                </a:tc>
                <a:tc>
                  <a:txBody>
                    <a:bodyPr/>
                    <a:lstStyle/>
                    <a:p>
                      <a:r>
                        <a:rPr lang="x-none" sz="1100" b="1" i="0" dirty="0" smtClean="0">
                          <a:solidFill>
                            <a:srgbClr val="FFFFFF"/>
                          </a:solidFill>
                        </a:rPr>
                        <a:t>BV</a:t>
                      </a:r>
                    </a:p>
                  </a:txBody>
                  <a:tcPr marL="57150" marR="57150" marT="28575" marB="28575"/>
                </a:tc>
              </a:tr>
              <a:tr h="754466">
                <a:tc>
                  <a:txBody>
                    <a:bodyPr/>
                    <a:lstStyle/>
                    <a:p>
                      <a:r>
                        <a:rPr lang="x-none" sz="1050" b="1" i="0" dirty="0" smtClean="0">
                          <a:solidFill>
                            <a:srgbClr val="FFFFFF"/>
                          </a:solidFill>
                        </a:rPr>
                        <a:t>EE. UU. (inglés)</a:t>
                      </a:r>
                    </a:p>
                    <a:p>
                      <a:r>
                        <a:rPr lang="x-none" sz="1050" b="1" i="0" dirty="0" smtClean="0">
                          <a:solidFill>
                            <a:srgbClr val="FFFFFF"/>
                          </a:solidFill>
                        </a:rPr>
                        <a:t>EE. UU. (Chino)</a:t>
                      </a:r>
                    </a:p>
                    <a:p>
                      <a:r>
                        <a:rPr lang="x-none" sz="1050" b="1" i="0" dirty="0" smtClean="0">
                          <a:solidFill>
                            <a:srgbClr val="FFFFFF"/>
                          </a:solidFill>
                        </a:rPr>
                        <a:t>EE. UU. (Español)</a:t>
                      </a:r>
                    </a:p>
                  </a:txBody>
                  <a:tcPr marL="57150" marR="57150" marT="28575" marB="28575">
                    <a:noFill/>
                  </a:tcPr>
                </a:tc>
                <a:tc>
                  <a:txBody>
                    <a:bodyPr/>
                    <a:lstStyle/>
                    <a:p>
                      <a:r>
                        <a:rPr lang="x-none" sz="1050" b="0" i="0" dirty="0" smtClean="0">
                          <a:solidFill>
                            <a:srgbClr val="FFFFFF"/>
                          </a:solidFill>
                        </a:rPr>
                        <a:t>1573</a:t>
                      </a:r>
                    </a:p>
                    <a:p>
                      <a:r>
                        <a:rPr lang="x-none" sz="1050" b="0" i="0" dirty="0" smtClean="0">
                          <a:solidFill>
                            <a:srgbClr val="FFFFFF"/>
                          </a:solidFill>
                        </a:rPr>
                        <a:t>1573CHN</a:t>
                      </a:r>
                    </a:p>
                    <a:p>
                      <a:r>
                        <a:rPr lang="x-none" sz="1050" b="0" i="0" dirty="0" smtClean="0">
                          <a:solidFill>
                            <a:srgbClr val="FFFFFF"/>
                          </a:solidFill>
                        </a:rPr>
                        <a:t>1573SP</a:t>
                      </a:r>
                    </a:p>
                  </a:txBody>
                  <a:tcPr marL="57150" marR="57150" marT="28575" marB="28575">
                    <a:noFill/>
                  </a:tcPr>
                </a:tc>
                <a:tc>
                  <a:txBody>
                    <a:bodyPr/>
                    <a:lstStyle/>
                    <a:p>
                      <a:r>
                        <a:rPr lang="x-none" sz="1050" b="0" i="0" dirty="0" smtClean="0">
                          <a:solidFill>
                            <a:srgbClr val="FFFFFF"/>
                          </a:solidFill>
                        </a:rPr>
                        <a:t>$399</a:t>
                      </a:r>
                    </a:p>
                    <a:p>
                      <a:r>
                        <a:rPr lang="x-none" sz="1050" b="0" i="0" dirty="0" smtClean="0">
                          <a:solidFill>
                            <a:srgbClr val="FFFFFF"/>
                          </a:solidFill>
                        </a:rPr>
                        <a:t>$399</a:t>
                      </a:r>
                    </a:p>
                    <a:p>
                      <a:r>
                        <a:rPr lang="x-none" sz="1050" b="0" i="0" dirty="0" smtClean="0">
                          <a:solidFill>
                            <a:srgbClr val="FFFFFF"/>
                          </a:solidFill>
                        </a:rPr>
                        <a:t>$399</a:t>
                      </a:r>
                    </a:p>
                  </a:txBody>
                  <a:tcPr marL="57150" marR="57150" marT="28575" marB="28575">
                    <a:noFill/>
                  </a:tcPr>
                </a:tc>
                <a:tc>
                  <a:txBody>
                    <a:bodyPr/>
                    <a:lstStyle/>
                    <a:p>
                      <a:r>
                        <a:rPr lang="x-none" sz="1050" b="0" i="0" dirty="0" smtClean="0">
                          <a:solidFill>
                            <a:srgbClr val="FFFFFF"/>
                          </a:solidFill>
                        </a:rPr>
                        <a:t>300</a:t>
                      </a:r>
                    </a:p>
                    <a:p>
                      <a:r>
                        <a:rPr lang="x-none" sz="1050" b="0" i="0" dirty="0" smtClean="0">
                          <a:solidFill>
                            <a:srgbClr val="FFFFFF"/>
                          </a:solidFill>
                        </a:rPr>
                        <a:t>300</a:t>
                      </a:r>
                    </a:p>
                    <a:p>
                      <a:r>
                        <a:rPr lang="x-none" sz="1050" b="0" i="0" dirty="0" smtClean="0">
                          <a:solidFill>
                            <a:srgbClr val="FFFFFF"/>
                          </a:solidFill>
                        </a:rPr>
                        <a:t>300</a:t>
                      </a:r>
                    </a:p>
                  </a:txBody>
                  <a:tcPr marL="57150" marR="57150" marT="28575" marB="28575">
                    <a:noFill/>
                  </a:tcPr>
                </a:tc>
              </a:tr>
              <a:tr h="571500">
                <a:tc>
                  <a:txBody>
                    <a:bodyPr/>
                    <a:lstStyle/>
                    <a:p>
                      <a:r>
                        <a:rPr lang="x-none" sz="1050" b="1" i="0" dirty="0" smtClean="0">
                          <a:solidFill>
                            <a:srgbClr val="FFFFFF"/>
                          </a:solidFill>
                        </a:rPr>
                        <a:t>CANADÁ</a:t>
                      </a:r>
                      <a:endParaRPr lang="x-none" sz="1100" b="1" i="0" dirty="0" smtClean="0">
                        <a:solidFill>
                          <a:srgbClr val="FFFFFF"/>
                        </a:solidFill>
                      </a:endParaRPr>
                    </a:p>
                  </a:txBody>
                  <a:tcPr marL="57150" marR="57150" marT="28575" marB="28575"/>
                </a:tc>
                <a:tc>
                  <a:txBody>
                    <a:bodyPr/>
                    <a:lstStyle/>
                    <a:p>
                      <a:r>
                        <a:rPr lang="x-none" sz="1000" b="0" i="0" dirty="0" smtClean="0">
                          <a:solidFill>
                            <a:srgbClr val="FFFFFF"/>
                          </a:solidFill>
                        </a:rPr>
                        <a:t>C1573</a:t>
                      </a:r>
                    </a:p>
                    <a:p>
                      <a:r>
                        <a:rPr lang="x-none" sz="1000" b="0" i="0" dirty="0" smtClean="0">
                          <a:solidFill>
                            <a:srgbClr val="FFFFFF"/>
                          </a:solidFill>
                        </a:rPr>
                        <a:t>C1573CH</a:t>
                      </a:r>
                    </a:p>
                    <a:p>
                      <a:r>
                        <a:rPr lang="x-none" sz="1000" b="0" i="0" dirty="0" smtClean="0">
                          <a:solidFill>
                            <a:srgbClr val="FFFFFF"/>
                          </a:solidFill>
                        </a:rPr>
                        <a:t>C1573SP</a:t>
                      </a:r>
                    </a:p>
                  </a:txBody>
                  <a:tcPr marL="57150" marR="57150" marT="28575" marB="2857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x-none" sz="1050" b="0" i="0" dirty="0" smtClean="0">
                          <a:solidFill>
                            <a:srgbClr val="FFFFFF"/>
                          </a:solidFill>
                        </a:rPr>
                        <a:t>$545.91</a:t>
                      </a:r>
                      <a:r>
                        <a:rPr lang="en" sz="1050" dirty="0" smtClean="0"/>
                        <a:t/>
                      </a:r>
                      <a:br>
                        <a:rPr lang="en" sz="1050" dirty="0" smtClean="0"/>
                      </a:br>
                      <a:r>
                        <a:rPr lang="x-none" sz="1050" b="0" i="0" dirty="0" smtClean="0">
                          <a:solidFill>
                            <a:srgbClr val="FFFFFF"/>
                          </a:solidFill>
                        </a:rPr>
                        <a:t>$545.91</a:t>
                      </a:r>
                    </a:p>
                    <a:p>
                      <a:pPr marL="0" marR="0" indent="0" algn="l" defTabSz="457200" rtl="0" eaLnBrk="1" fontAlgn="auto" latinLnBrk="0" hangingPunct="1">
                        <a:lnSpc>
                          <a:spcPct val="100000"/>
                        </a:lnSpc>
                        <a:spcBef>
                          <a:spcPts val="0"/>
                        </a:spcBef>
                        <a:spcAft>
                          <a:spcPts val="0"/>
                        </a:spcAft>
                        <a:buClrTx/>
                        <a:buSzTx/>
                        <a:buFontTx/>
                        <a:buNone/>
                        <a:tabLst/>
                        <a:defRPr/>
                      </a:pPr>
                      <a:r>
                        <a:rPr lang="x-none" sz="1050" b="0" i="0" dirty="0" smtClean="0">
                          <a:solidFill>
                            <a:srgbClr val="FFFFFF"/>
                          </a:solidFill>
                        </a:rPr>
                        <a:t>$545.91</a:t>
                      </a:r>
                    </a:p>
                  </a:txBody>
                  <a:tcPr marL="57150" marR="57150" marT="28575" marB="28575">
                    <a:noFill/>
                  </a:tcPr>
                </a:tc>
                <a:tc>
                  <a:txBody>
                    <a:bodyPr/>
                    <a:lstStyle/>
                    <a:p>
                      <a:r>
                        <a:rPr lang="x-none" sz="1050" b="0" i="0" dirty="0" smtClean="0">
                          <a:solidFill>
                            <a:srgbClr val="FFFFFF"/>
                          </a:solidFill>
                        </a:rPr>
                        <a:t>300</a:t>
                      </a:r>
                      <a:r>
                        <a:rPr lang="en" sz="1050" dirty="0" smtClean="0"/>
                        <a:t/>
                      </a:r>
                      <a:br>
                        <a:rPr lang="en" sz="1050" dirty="0" smtClean="0"/>
                      </a:br>
                      <a:r>
                        <a:rPr lang="x-none" sz="1050" b="0" i="0" dirty="0" smtClean="0">
                          <a:solidFill>
                            <a:srgbClr val="FFFFFF"/>
                          </a:solidFill>
                        </a:rPr>
                        <a:t>300</a:t>
                      </a:r>
                      <a:r>
                        <a:rPr lang="en" sz="1050" dirty="0" smtClean="0"/>
                        <a:t/>
                      </a:r>
                      <a:br>
                        <a:rPr lang="en" sz="1050" dirty="0" smtClean="0"/>
                      </a:br>
                      <a:r>
                        <a:rPr lang="x-none" sz="1050" b="0" i="0" dirty="0" smtClean="0">
                          <a:solidFill>
                            <a:srgbClr val="FFFFFF"/>
                          </a:solidFill>
                        </a:rPr>
                        <a:t>300</a:t>
                      </a:r>
                    </a:p>
                  </a:txBody>
                  <a:tcPr marL="57150" marR="57150" marT="28575" marB="28575"/>
                </a:tc>
              </a:tr>
              <a:tr h="228600">
                <a:tc>
                  <a:txBody>
                    <a:bodyPr/>
                    <a:lstStyle/>
                    <a:p>
                      <a:r>
                        <a:rPr lang="x-none" sz="1050" b="1" i="0" dirty="0" smtClean="0">
                          <a:solidFill>
                            <a:srgbClr val="FFFFFF"/>
                          </a:solidFill>
                        </a:rPr>
                        <a:t>MÉXICO</a:t>
                      </a:r>
                    </a:p>
                  </a:txBody>
                  <a:tcPr marL="57150" marR="57150" marT="28575" marB="28575">
                    <a:noFill/>
                  </a:tcPr>
                </a:tc>
                <a:tc>
                  <a:txBody>
                    <a:bodyPr/>
                    <a:lstStyle/>
                    <a:p>
                      <a:r>
                        <a:rPr lang="x-none" sz="1050" b="0" i="0" dirty="0" smtClean="0">
                          <a:solidFill>
                            <a:srgbClr val="FFFFFF"/>
                          </a:solidFill>
                        </a:rPr>
                        <a:t>MX1573</a:t>
                      </a:r>
                    </a:p>
                  </a:txBody>
                  <a:tcPr marL="57150" marR="57150" marT="28575" marB="28575">
                    <a:noFill/>
                  </a:tcPr>
                </a:tc>
                <a:tc>
                  <a:txBody>
                    <a:bodyPr/>
                    <a:lstStyle/>
                    <a:p>
                      <a:r>
                        <a:rPr lang="x-none" sz="1050" b="0" i="0" dirty="0" smtClean="0">
                          <a:solidFill>
                            <a:srgbClr val="FFFFFF"/>
                          </a:solidFill>
                        </a:rPr>
                        <a:t>$6,897.33</a:t>
                      </a:r>
                    </a:p>
                  </a:txBody>
                  <a:tcPr marL="57150" marR="57150" marT="28575" marB="28575">
                    <a:noFill/>
                  </a:tcPr>
                </a:tc>
                <a:tc>
                  <a:txBody>
                    <a:bodyPr/>
                    <a:lstStyle/>
                    <a:p>
                      <a:r>
                        <a:rPr lang="x-none" sz="1050" b="0" i="0" dirty="0" smtClean="0">
                          <a:solidFill>
                            <a:srgbClr val="FFFFFF"/>
                          </a:solidFill>
                        </a:rPr>
                        <a:t>300</a:t>
                      </a:r>
                    </a:p>
                  </a:txBody>
                  <a:tcPr marL="57150" marR="57150" marT="28575" marB="28575">
                    <a:noFill/>
                  </a:tcPr>
                </a:tc>
              </a:tr>
              <a:tr h="228600">
                <a:tc>
                  <a:txBody>
                    <a:bodyPr/>
                    <a:lstStyle/>
                    <a:p>
                      <a:r>
                        <a:rPr lang="x-none" sz="1050" b="1" i="0" dirty="0" smtClean="0">
                          <a:solidFill>
                            <a:srgbClr val="FFFFFF"/>
                          </a:solidFill>
                        </a:rPr>
                        <a:t>AUSTRALIA</a:t>
                      </a:r>
                    </a:p>
                  </a:txBody>
                  <a:tcPr marL="57150" marR="57150" marT="28575" marB="28575"/>
                </a:tc>
                <a:tc>
                  <a:txBody>
                    <a:bodyPr/>
                    <a:lstStyle/>
                    <a:p>
                      <a:r>
                        <a:rPr lang="x-none" sz="1050" b="0" i="0" dirty="0" smtClean="0">
                          <a:solidFill>
                            <a:srgbClr val="FFFFFF"/>
                          </a:solidFill>
                        </a:rPr>
                        <a:t>71573</a:t>
                      </a:r>
                    </a:p>
                  </a:txBody>
                  <a:tcPr marL="57150" marR="57150" marT="28575" marB="28575"/>
                </a:tc>
                <a:tc>
                  <a:txBody>
                    <a:bodyPr/>
                    <a:lstStyle/>
                    <a:p>
                      <a:r>
                        <a:rPr lang="x-none" sz="1050" b="0" i="0" dirty="0" smtClean="0">
                          <a:solidFill>
                            <a:srgbClr val="FFFFFF"/>
                          </a:solidFill>
                        </a:rPr>
                        <a:t>$439</a:t>
                      </a:r>
                    </a:p>
                  </a:txBody>
                  <a:tcPr marL="57150" marR="57150" marT="28575" marB="28575"/>
                </a:tc>
                <a:tc>
                  <a:txBody>
                    <a:bodyPr/>
                    <a:lstStyle/>
                    <a:p>
                      <a:r>
                        <a:rPr lang="x-none" sz="1050" b="0" i="0" dirty="0" smtClean="0">
                          <a:solidFill>
                            <a:srgbClr val="FFFFFF"/>
                          </a:solidFill>
                        </a:rPr>
                        <a:t>300</a:t>
                      </a:r>
                    </a:p>
                  </a:txBody>
                  <a:tcPr marL="57150" marR="57150" marT="28575" marB="28575"/>
                </a:tc>
              </a:tr>
              <a:tr h="228600">
                <a:tc>
                  <a:txBody>
                    <a:bodyPr/>
                    <a:lstStyle/>
                    <a:p>
                      <a:r>
                        <a:rPr lang="x-none" sz="1050" b="1" i="0" dirty="0" smtClean="0">
                          <a:solidFill>
                            <a:srgbClr val="FFFFFF"/>
                          </a:solidFill>
                        </a:rPr>
                        <a:t>TAIWÁN</a:t>
                      </a:r>
                    </a:p>
                  </a:txBody>
                  <a:tcPr marL="57150" marR="57150" marT="28575" marB="28575">
                    <a:noFill/>
                  </a:tcPr>
                </a:tc>
                <a:tc>
                  <a:txBody>
                    <a:bodyPr/>
                    <a:lstStyle/>
                    <a:p>
                      <a:r>
                        <a:rPr lang="x-none" sz="1050" b="0" i="0" dirty="0" smtClean="0">
                          <a:solidFill>
                            <a:srgbClr val="FFFFFF"/>
                          </a:solidFill>
                        </a:rPr>
                        <a:t>T1573</a:t>
                      </a:r>
                    </a:p>
                  </a:txBody>
                  <a:tcPr marL="57150" marR="57150" marT="28575" marB="28575">
                    <a:noFill/>
                  </a:tcPr>
                </a:tc>
                <a:tc>
                  <a:txBody>
                    <a:bodyPr/>
                    <a:lstStyle/>
                    <a:p>
                      <a:r>
                        <a:rPr lang="x-none" sz="1050" b="0" i="0" dirty="0" smtClean="0">
                          <a:solidFill>
                            <a:srgbClr val="FFFFFF"/>
                          </a:solidFill>
                        </a:rPr>
                        <a:t>NT$13,740</a:t>
                      </a:r>
                    </a:p>
                  </a:txBody>
                  <a:tcPr marL="57150" marR="57150" marT="28575" marB="28575">
                    <a:noFill/>
                  </a:tcPr>
                </a:tc>
                <a:tc>
                  <a:txBody>
                    <a:bodyPr/>
                    <a:lstStyle/>
                    <a:p>
                      <a:r>
                        <a:rPr lang="x-none" sz="1050" b="0" i="0" dirty="0" smtClean="0">
                          <a:solidFill>
                            <a:srgbClr val="FFFFFF"/>
                          </a:solidFill>
                        </a:rPr>
                        <a:t>300</a:t>
                      </a:r>
                    </a:p>
                  </a:txBody>
                  <a:tcPr marL="57150" marR="57150" marT="28575" marB="28575">
                    <a:noFill/>
                  </a:tcPr>
                </a:tc>
              </a:tr>
              <a:tr h="228600">
                <a:tc>
                  <a:txBody>
                    <a:bodyPr/>
                    <a:lstStyle/>
                    <a:p>
                      <a:r>
                        <a:rPr lang="x-none" sz="1050" b="1" i="0" dirty="0" smtClean="0">
                          <a:solidFill>
                            <a:srgbClr val="FFFFFF"/>
                          </a:solidFill>
                        </a:rPr>
                        <a:t>HONG KONG</a:t>
                      </a:r>
                    </a:p>
                  </a:txBody>
                  <a:tcPr marL="57150" marR="57150" marT="28575" marB="28575"/>
                </a:tc>
                <a:tc>
                  <a:txBody>
                    <a:bodyPr/>
                    <a:lstStyle/>
                    <a:p>
                      <a:r>
                        <a:rPr lang="x-none" sz="1050" b="0" i="0" dirty="0" smtClean="0">
                          <a:solidFill>
                            <a:srgbClr val="FFFFFF"/>
                          </a:solidFill>
                        </a:rPr>
                        <a:t>HK1573</a:t>
                      </a:r>
                    </a:p>
                  </a:txBody>
                  <a:tcPr marL="57150" marR="57150" marT="28575" marB="28575"/>
                </a:tc>
                <a:tc>
                  <a:txBody>
                    <a:bodyPr/>
                    <a:lstStyle/>
                    <a:p>
                      <a:r>
                        <a:rPr lang="x-none" sz="1050" b="0" i="0" dirty="0" smtClean="0">
                          <a:solidFill>
                            <a:srgbClr val="FFFFFF"/>
                          </a:solidFill>
                        </a:rPr>
                        <a:t>HK$3,237</a:t>
                      </a:r>
                    </a:p>
                  </a:txBody>
                  <a:tcPr marL="57150" marR="57150" marT="28575" marB="28575"/>
                </a:tc>
                <a:tc>
                  <a:txBody>
                    <a:bodyPr/>
                    <a:lstStyle/>
                    <a:p>
                      <a:r>
                        <a:rPr lang="x-none" sz="1050" b="0" i="0" dirty="0" smtClean="0">
                          <a:solidFill>
                            <a:srgbClr val="FFFFFF"/>
                          </a:solidFill>
                        </a:rPr>
                        <a:t>300</a:t>
                      </a:r>
                    </a:p>
                  </a:txBody>
                  <a:tcPr marL="57150" marR="57150" marT="28575" marB="28575"/>
                </a:tc>
              </a:tr>
              <a:tr h="571500">
                <a:tc>
                  <a:txBody>
                    <a:bodyPr/>
                    <a:lstStyle/>
                    <a:p>
                      <a:r>
                        <a:rPr lang="x-none" sz="1050" b="1" i="0" dirty="0" smtClean="0">
                          <a:solidFill>
                            <a:srgbClr val="FFFFFF"/>
                          </a:solidFill>
                        </a:rPr>
                        <a:t>Reino Unido (inglés)</a:t>
                      </a:r>
                      <a:r>
                        <a:rPr lang="en" sz="1050" dirty="0" smtClean="0"/>
                        <a:t/>
                      </a:r>
                      <a:br>
                        <a:rPr lang="en" sz="1050" dirty="0" smtClean="0"/>
                      </a:br>
                      <a:r>
                        <a:rPr lang="x-none" sz="1050" b="1" i="0" dirty="0" smtClean="0">
                          <a:solidFill>
                            <a:srgbClr val="FFFFFF"/>
                          </a:solidFill>
                        </a:rPr>
                        <a:t>Reino Unido (español)</a:t>
                      </a:r>
                    </a:p>
                  </a:txBody>
                  <a:tcPr marL="57150" marR="57150" marT="28575" marB="28575">
                    <a:noFill/>
                  </a:tcPr>
                </a:tc>
                <a:tc>
                  <a:txBody>
                    <a:bodyPr/>
                    <a:lstStyle/>
                    <a:p>
                      <a:r>
                        <a:rPr lang="x-none" sz="1050" b="0" i="0" dirty="0" smtClean="0">
                          <a:solidFill>
                            <a:srgbClr val="FFFFFF"/>
                          </a:solidFill>
                        </a:rPr>
                        <a:t>UK1573</a:t>
                      </a:r>
                      <a:r>
                        <a:rPr lang="en" sz="1050" dirty="0" smtClean="0"/>
                        <a:t/>
                      </a:r>
                      <a:br>
                        <a:rPr lang="en" sz="1050" dirty="0" smtClean="0"/>
                      </a:br>
                      <a:r>
                        <a:rPr lang="x-none" sz="1050" b="0" i="0" dirty="0" smtClean="0">
                          <a:solidFill>
                            <a:srgbClr val="FFFFFF"/>
                          </a:solidFill>
                        </a:rPr>
                        <a:t>UK1573SPN</a:t>
                      </a:r>
                    </a:p>
                  </a:txBody>
                  <a:tcPr marL="57150" marR="57150" marT="28575" marB="28575">
                    <a:noFill/>
                  </a:tcPr>
                </a:tc>
                <a:tc>
                  <a:txBody>
                    <a:bodyPr/>
                    <a:lstStyle/>
                    <a:p>
                      <a:r>
                        <a:rPr lang="x-none" sz="1050" b="0" i="0" dirty="0" smtClean="0">
                          <a:solidFill>
                            <a:srgbClr val="FFFFFF"/>
                          </a:solidFill>
                        </a:rPr>
                        <a:t>£199</a:t>
                      </a:r>
                      <a:r>
                        <a:rPr lang="en" sz="1050" dirty="0" smtClean="0"/>
                        <a:t/>
                      </a:r>
                      <a:br>
                        <a:rPr lang="en" sz="1050" dirty="0" smtClean="0"/>
                      </a:br>
                      <a:r>
                        <a:rPr lang="x-none" sz="1050" b="0" i="0" dirty="0" smtClean="0">
                          <a:solidFill>
                            <a:srgbClr val="FFFFFF"/>
                          </a:solidFill>
                        </a:rPr>
                        <a:t>£199</a:t>
                      </a:r>
                    </a:p>
                  </a:txBody>
                  <a:tcPr marL="57150" marR="57150" marT="28575" marB="28575">
                    <a:noFill/>
                  </a:tcPr>
                </a:tc>
                <a:tc>
                  <a:txBody>
                    <a:bodyPr/>
                    <a:lstStyle/>
                    <a:p>
                      <a:r>
                        <a:rPr lang="x-none" sz="1050" b="0" i="0" dirty="0" smtClean="0">
                          <a:solidFill>
                            <a:srgbClr val="FFFFFF"/>
                          </a:solidFill>
                        </a:rPr>
                        <a:t>200</a:t>
                      </a:r>
                      <a:r>
                        <a:rPr lang="en" sz="1050" dirty="0" smtClean="0"/>
                        <a:t/>
                      </a:r>
                      <a:br>
                        <a:rPr lang="en" sz="1050" dirty="0" smtClean="0"/>
                      </a:br>
                      <a:r>
                        <a:rPr lang="x-none" sz="1050" b="0" i="0" dirty="0" smtClean="0">
                          <a:solidFill>
                            <a:srgbClr val="FFFFFF"/>
                          </a:solidFill>
                        </a:rPr>
                        <a:t>200</a:t>
                      </a:r>
                    </a:p>
                  </a:txBody>
                  <a:tcPr marL="57150" marR="57150" marT="28575" marB="28575">
                    <a:noFill/>
                  </a:tcPr>
                </a:tc>
              </a:tr>
              <a:tr h="228600">
                <a:tc>
                  <a:txBody>
                    <a:bodyPr/>
                    <a:lstStyle/>
                    <a:p>
                      <a:r>
                        <a:rPr lang="x-none" sz="1050" b="1" i="0" dirty="0" smtClean="0">
                          <a:solidFill>
                            <a:srgbClr val="FFFFFF"/>
                          </a:solidFill>
                        </a:rPr>
                        <a:t>ESPAÑOL</a:t>
                      </a:r>
                    </a:p>
                  </a:txBody>
                  <a:tcPr marL="57150" marR="57150" marT="28575" marB="28575"/>
                </a:tc>
                <a:tc>
                  <a:txBody>
                    <a:bodyPr/>
                    <a:lstStyle/>
                    <a:p>
                      <a:r>
                        <a:rPr lang="x-none" sz="1050" b="0" i="0" dirty="0" smtClean="0">
                          <a:solidFill>
                            <a:srgbClr val="FFFFFF"/>
                          </a:solidFill>
                        </a:rPr>
                        <a:t>EU1573</a:t>
                      </a:r>
                    </a:p>
                  </a:txBody>
                  <a:tcPr marL="57150" marR="57150" marT="28575" marB="28575"/>
                </a:tc>
                <a:tc>
                  <a:txBody>
                    <a:bodyPr/>
                    <a:lstStyle/>
                    <a:p>
                      <a:r>
                        <a:rPr lang="x-none" sz="1050" b="0" i="0" dirty="0" smtClean="0">
                          <a:solidFill>
                            <a:srgbClr val="FFFFFF"/>
                          </a:solidFill>
                        </a:rPr>
                        <a:t>€206.61</a:t>
                      </a:r>
                    </a:p>
                  </a:txBody>
                  <a:tcPr marL="57150" marR="57150" marT="28575" marB="28575"/>
                </a:tc>
                <a:tc>
                  <a:txBody>
                    <a:bodyPr/>
                    <a:lstStyle/>
                    <a:p>
                      <a:r>
                        <a:rPr lang="x-none" sz="1050" b="0" i="0" dirty="0" smtClean="0">
                          <a:solidFill>
                            <a:srgbClr val="FFFFFF"/>
                          </a:solidFill>
                        </a:rPr>
                        <a:t>200</a:t>
                      </a:r>
                    </a:p>
                  </a:txBody>
                  <a:tcPr marL="57150" marR="57150" marT="28575" marB="28575"/>
                </a:tc>
              </a:tr>
              <a:tr h="228600">
                <a:tc>
                  <a:txBody>
                    <a:bodyPr/>
                    <a:lstStyle/>
                    <a:p>
                      <a:r>
                        <a:rPr lang="x-none" sz="1050" b="1" i="0" dirty="0" smtClean="0">
                          <a:solidFill>
                            <a:srgbClr val="FFFFFF"/>
                          </a:solidFill>
                        </a:rPr>
                        <a:t>SINGAPUR</a:t>
                      </a:r>
                    </a:p>
                  </a:txBody>
                  <a:tcPr marL="57150" marR="57150" marT="28575" marB="28575">
                    <a:noFill/>
                  </a:tcPr>
                </a:tc>
                <a:tc>
                  <a:txBody>
                    <a:bodyPr/>
                    <a:lstStyle/>
                    <a:p>
                      <a:r>
                        <a:rPr lang="x-none" sz="1050" b="0" i="0" dirty="0" smtClean="0">
                          <a:solidFill>
                            <a:srgbClr val="FFFFFF"/>
                          </a:solidFill>
                        </a:rPr>
                        <a:t>SG1573</a:t>
                      </a:r>
                    </a:p>
                  </a:txBody>
                  <a:tcPr marL="57150" marR="57150" marT="28575" marB="28575">
                    <a:noFill/>
                  </a:tcPr>
                </a:tc>
                <a:tc>
                  <a:txBody>
                    <a:bodyPr/>
                    <a:lstStyle/>
                    <a:p>
                      <a:r>
                        <a:rPr lang="x-none" sz="1050" b="0" i="0" dirty="0" smtClean="0">
                          <a:solidFill>
                            <a:srgbClr val="FFFFFF"/>
                          </a:solidFill>
                        </a:rPr>
                        <a:t>SG$499</a:t>
                      </a:r>
                    </a:p>
                  </a:txBody>
                  <a:tcPr marL="57150" marR="57150" marT="28575" marB="28575">
                    <a:noFill/>
                  </a:tcPr>
                </a:tc>
                <a:tc>
                  <a:txBody>
                    <a:bodyPr/>
                    <a:lstStyle/>
                    <a:p>
                      <a:r>
                        <a:rPr lang="x-none" sz="1050" b="0" i="0" dirty="0" smtClean="0">
                          <a:solidFill>
                            <a:srgbClr val="FFFFFF"/>
                          </a:solidFill>
                        </a:rPr>
                        <a:t>300</a:t>
                      </a:r>
                    </a:p>
                  </a:txBody>
                  <a:tcPr marL="57150" marR="57150" marT="28575" marB="28575">
                    <a:noFill/>
                  </a:tcPr>
                </a:tc>
              </a:tr>
            </a:tbl>
          </a:graphicData>
        </a:graphic>
      </p:graphicFrame>
      <p:sp>
        <p:nvSpPr>
          <p:cNvPr id="9" name="Rectangle 8"/>
          <p:cNvSpPr/>
          <p:nvPr/>
        </p:nvSpPr>
        <p:spPr>
          <a:xfrm>
            <a:off x="268705" y="293143"/>
            <a:ext cx="8390103" cy="1138773"/>
          </a:xfrm>
          <a:prstGeom prst="rect">
            <a:avLst/>
          </a:prstGeom>
        </p:spPr>
        <p:txBody>
          <a:bodyPr wrap="square">
            <a:spAutoFit/>
          </a:bodyPr>
          <a:lstStyle/>
          <a:p>
            <a:pPr algn="ctr" defTabSz="914400"/>
            <a:r>
              <a:rPr lang="x-none" sz="2800" b="1" i="0" cap="all" dirty="0" smtClean="0">
                <a:solidFill>
                  <a:srgbClr val="000000"/>
                </a:solidFill>
              </a:rPr>
              <a:t>Kit de Inicio Rápido para Webcenter </a:t>
            </a:r>
            <a:r>
              <a:rPr lang="en" sz="2800" dirty="0" smtClean="0"/>
              <a:t/>
            </a:r>
            <a:br>
              <a:rPr lang="en" sz="2800" dirty="0" smtClean="0"/>
            </a:br>
            <a:r>
              <a:rPr lang="x-none" sz="2000" b="1" i="0" cap="all" dirty="0" smtClean="0">
                <a:solidFill>
                  <a:srgbClr val="000000"/>
                </a:solidFill>
              </a:rPr>
              <a:t>Ponga en marcha su Negocio de UnFranchise como</a:t>
            </a:r>
            <a:r>
              <a:rPr lang="x-none" sz="2000" b="1" i="0" cap="all" smtClean="0">
                <a:solidFill>
                  <a:srgbClr val="000000"/>
                </a:solidFill>
              </a:rPr>
              <a:t> </a:t>
            </a:r>
            <a:endParaRPr lang="es-US" sz="2000" b="1" i="0" cap="all" dirty="0" smtClean="0">
              <a:solidFill>
                <a:srgbClr val="000000"/>
              </a:solidFill>
            </a:endParaRPr>
          </a:p>
          <a:p>
            <a:pPr algn="ctr" defTabSz="914400"/>
            <a:r>
              <a:rPr lang="x-none" sz="2000" b="1" i="0" cap="all" smtClean="0">
                <a:solidFill>
                  <a:srgbClr val="000000"/>
                </a:solidFill>
              </a:rPr>
              <a:t>Propietario </a:t>
            </a:r>
            <a:r>
              <a:rPr lang="x-none" sz="2000" b="1" i="0" cap="all" dirty="0" smtClean="0">
                <a:solidFill>
                  <a:srgbClr val="000000"/>
                </a:solidFill>
              </a:rPr>
              <a:t>de WebCenter</a:t>
            </a:r>
          </a:p>
        </p:txBody>
      </p:sp>
      <p:sp>
        <p:nvSpPr>
          <p:cNvPr id="7" name="TextBox 6"/>
          <p:cNvSpPr txBox="1"/>
          <p:nvPr/>
        </p:nvSpPr>
        <p:spPr>
          <a:xfrm>
            <a:off x="268711" y="4905378"/>
            <a:ext cx="2278546" cy="246221"/>
          </a:xfrm>
          <a:prstGeom prst="rect">
            <a:avLst/>
          </a:prstGeom>
          <a:noFill/>
        </p:spPr>
        <p:txBody>
          <a:bodyPr wrap="square" rtlCol="0">
            <a:spAutoFit/>
          </a:bodyPr>
          <a:lstStyle/>
          <a:p>
            <a:r>
              <a:rPr lang="x-none" sz="1000" b="0" i="0" dirty="0" smtClean="0">
                <a:solidFill>
                  <a:srgbClr val="FFFFFF"/>
                </a:solidFill>
              </a:rPr>
              <a:t>* Precios actualizados a agosto de 2015</a:t>
            </a:r>
          </a:p>
        </p:txBody>
      </p:sp>
    </p:spTree>
    <p:extLst>
      <p:ext uri="{BB962C8B-B14F-4D97-AF65-F5344CB8AC3E}">
        <p14:creationId xmlns:p14="http://schemas.microsoft.com/office/powerpoint/2010/main" val="143326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17887" y="0"/>
            <a:ext cx="472440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2688"/>
          <a:stretch/>
        </p:blipFill>
        <p:spPr>
          <a:xfrm>
            <a:off x="-16350" y="-3639"/>
            <a:ext cx="4434237" cy="5143500"/>
          </a:xfrm>
          <a:prstGeom prst="rect">
            <a:avLst/>
          </a:prstGeom>
        </p:spPr>
      </p:pic>
      <p:sp>
        <p:nvSpPr>
          <p:cNvPr id="6" name="Rectangle 5"/>
          <p:cNvSpPr/>
          <p:nvPr/>
        </p:nvSpPr>
        <p:spPr>
          <a:xfrm>
            <a:off x="4800600" y="426126"/>
            <a:ext cx="3886200" cy="4339650"/>
          </a:xfrm>
          <a:prstGeom prst="rect">
            <a:avLst/>
          </a:prstGeom>
        </p:spPr>
        <p:txBody>
          <a:bodyPr wrap="square">
            <a:spAutoFit/>
          </a:bodyPr>
          <a:lstStyle/>
          <a:p>
            <a:pPr marL="342900" indent="-342900" defTabSz="914400">
              <a:spcAft>
                <a:spcPts val="1200"/>
              </a:spcAft>
              <a:buFont typeface="Wingdings" charset="2"/>
              <a:buChar char="q"/>
            </a:pPr>
            <a:r>
              <a:rPr lang="x-none" sz="1600" b="1" i="0" cap="all" dirty="0" smtClean="0">
                <a:solidFill>
                  <a:srgbClr val="FFFFFF"/>
                </a:solidFill>
              </a:rPr>
              <a:t>El Producto y el Servicio </a:t>
            </a:r>
            <a:r>
              <a:rPr lang="en" sz="1200" dirty="0" smtClean="0"/>
              <a:t/>
            </a:r>
            <a:br>
              <a:rPr lang="en" sz="1200" dirty="0" smtClean="0"/>
            </a:br>
            <a:r>
              <a:rPr lang="x-none" sz="1200" b="0" i="0" dirty="0" smtClean="0">
                <a:solidFill>
                  <a:srgbClr val="FFFFFF"/>
                </a:solidFill>
              </a:rPr>
              <a:t>La mejor solución de comercialización en línea con todo lo necesario para ayudar a las empresas a aprovechar la Internet y promover su negocio </a:t>
            </a:r>
          </a:p>
          <a:p>
            <a:pPr marL="342900" indent="-342900" defTabSz="914400">
              <a:spcAft>
                <a:spcPts val="1200"/>
              </a:spcAft>
              <a:buFont typeface="Wingdings" charset="2"/>
              <a:buChar char="q"/>
            </a:pPr>
            <a:r>
              <a:rPr lang="x-none" sz="1600" b="1" i="0" cap="all" dirty="0" smtClean="0">
                <a:solidFill>
                  <a:srgbClr val="FFFFFF"/>
                </a:solidFill>
              </a:rPr>
              <a:t>Rentabilidad</a:t>
            </a:r>
            <a:r>
              <a:rPr lang="x-none" sz="1200" b="0" i="0" dirty="0" smtClean="0">
                <a:solidFill>
                  <a:srgbClr val="FFFFFF"/>
                </a:solidFill>
              </a:rPr>
              <a:t> </a:t>
            </a:r>
            <a:r>
              <a:rPr lang="en" sz="1200" dirty="0" smtClean="0"/>
              <a:t/>
            </a:r>
            <a:br>
              <a:rPr lang="en" sz="1200" dirty="0" smtClean="0"/>
            </a:br>
            <a:r>
              <a:rPr lang="x-none" sz="1200" b="0" i="0" dirty="0" smtClean="0">
                <a:solidFill>
                  <a:srgbClr val="FFFFFF"/>
                </a:solidFill>
              </a:rPr>
              <a:t>Potencial importante de ganancias por ventas al por menor y BV, con oportunidades de desarrollo amplio a nivel nacional </a:t>
            </a:r>
            <a:r>
              <a:rPr lang="x-none" sz="1200" b="0" i="0" smtClean="0">
                <a:solidFill>
                  <a:srgbClr val="FFFFFF"/>
                </a:solidFill>
              </a:rPr>
              <a:t>e internacional</a:t>
            </a:r>
            <a:endParaRPr lang="x-none" sz="1200" b="0" i="0" dirty="0" smtClean="0">
              <a:solidFill>
                <a:srgbClr val="FFFFFF"/>
              </a:solidFill>
            </a:endParaRPr>
          </a:p>
          <a:p>
            <a:pPr marL="342900" indent="-342900" defTabSz="914400">
              <a:spcAft>
                <a:spcPts val="1200"/>
              </a:spcAft>
              <a:buFont typeface="Wingdings" charset="2"/>
              <a:buChar char="q"/>
            </a:pPr>
            <a:r>
              <a:rPr lang="x-none" sz="1600" b="1" i="0" cap="all" dirty="0" smtClean="0">
                <a:solidFill>
                  <a:srgbClr val="FFFFFF"/>
                </a:solidFill>
              </a:rPr>
              <a:t>El Sistema </a:t>
            </a:r>
            <a:r>
              <a:rPr lang="en" sz="1200" dirty="0" smtClean="0"/>
              <a:t/>
            </a:r>
            <a:br>
              <a:rPr lang="en" sz="1200" dirty="0" smtClean="0"/>
            </a:br>
            <a:r>
              <a:rPr lang="x-none" sz="1200" b="0" i="0" dirty="0" smtClean="0">
                <a:solidFill>
                  <a:srgbClr val="FFFFFF"/>
                </a:solidFill>
              </a:rPr>
              <a:t>Un sistema de ventas sencillo con el respaldo de equipos de profesionales </a:t>
            </a:r>
            <a:endParaRPr lang="x-none" sz="1400" b="0" i="0" dirty="0" smtClean="0">
              <a:solidFill>
                <a:srgbClr val="FFFFFF"/>
              </a:solidFill>
            </a:endParaRPr>
          </a:p>
          <a:p>
            <a:pPr marL="342900" indent="-342900" defTabSz="914400">
              <a:spcAft>
                <a:spcPts val="1200"/>
              </a:spcAft>
              <a:buFont typeface="Wingdings" charset="2"/>
              <a:buChar char="q"/>
            </a:pPr>
            <a:r>
              <a:rPr lang="x-none" sz="1600" b="1" i="0" cap="all" dirty="0" smtClean="0">
                <a:solidFill>
                  <a:srgbClr val="FFFFFF"/>
                </a:solidFill>
              </a:rPr>
              <a:t>Asistencia</a:t>
            </a:r>
            <a:r>
              <a:rPr lang="x-none" sz="1200" b="1" i="0" dirty="0" smtClean="0">
                <a:solidFill>
                  <a:srgbClr val="FFFFFF"/>
                </a:solidFill>
              </a:rPr>
              <a:t> </a:t>
            </a:r>
            <a:r>
              <a:rPr lang="en" sz="1200" dirty="0" smtClean="0"/>
              <a:t/>
            </a:r>
            <a:br>
              <a:rPr lang="en" sz="1200" dirty="0" smtClean="0"/>
            </a:br>
            <a:r>
              <a:rPr lang="x-none" sz="1200" b="0" i="0" dirty="0" smtClean="0">
                <a:solidFill>
                  <a:srgbClr val="FFFFFF"/>
                </a:solidFill>
              </a:rPr>
              <a:t>Capacitaciones estandarizadas, seminarios web, meetOn, materiales impresos, equipos de profesionales</a:t>
            </a:r>
          </a:p>
          <a:p>
            <a:pPr marL="342900" indent="-342900" defTabSz="914400">
              <a:spcAft>
                <a:spcPts val="1200"/>
              </a:spcAft>
              <a:buFont typeface="Wingdings" charset="2"/>
              <a:buChar char="q"/>
            </a:pPr>
            <a:r>
              <a:rPr lang="x-none" sz="1600" b="1" i="0" cap="all" dirty="0" smtClean="0">
                <a:solidFill>
                  <a:srgbClr val="FFFFFF"/>
                </a:solidFill>
              </a:rPr>
              <a:t>Cómo empezar </a:t>
            </a:r>
            <a:r>
              <a:rPr lang="en" sz="1200" dirty="0" smtClean="0"/>
              <a:t/>
            </a:r>
            <a:br>
              <a:rPr lang="en" sz="1200" dirty="0" smtClean="0"/>
            </a:br>
            <a:r>
              <a:rPr lang="x-none" sz="1200" b="0" i="0" dirty="0" smtClean="0">
                <a:solidFill>
                  <a:srgbClr val="FFFFFF"/>
                </a:solidFill>
              </a:rPr>
              <a:t>Kit de Inicio Rápido, Conviértase en Propietario de WebCenter, Programa de Prácticas</a:t>
            </a:r>
          </a:p>
        </p:txBody>
      </p:sp>
      <p:sp>
        <p:nvSpPr>
          <p:cNvPr id="7" name="Rectangle 6"/>
          <p:cNvSpPr/>
          <p:nvPr/>
        </p:nvSpPr>
        <p:spPr>
          <a:xfrm>
            <a:off x="0" y="3569560"/>
            <a:ext cx="4419600" cy="830997"/>
          </a:xfrm>
          <a:prstGeom prst="rect">
            <a:avLst/>
          </a:prstGeom>
          <a:solidFill>
            <a:schemeClr val="tx1">
              <a:lumMod val="85000"/>
              <a:lumOff val="15000"/>
            </a:schemeClr>
          </a:solidFill>
        </p:spPr>
        <p:txBody>
          <a:bodyPr wrap="square">
            <a:spAutoFit/>
          </a:bodyPr>
          <a:lstStyle/>
          <a:p>
            <a:pPr algn="ctr" defTabSz="914400"/>
            <a:r>
              <a:rPr lang="x-none" sz="2400" b="0" i="0" cap="all" dirty="0" smtClean="0">
                <a:solidFill>
                  <a:srgbClr val="FFFFFF"/>
                </a:solidFill>
              </a:rPr>
              <a:t>¡Hagamos una vez más esas preguntas importantes!</a:t>
            </a:r>
          </a:p>
        </p:txBody>
      </p:sp>
    </p:spTree>
    <p:extLst>
      <p:ext uri="{BB962C8B-B14F-4D97-AF65-F5344CB8AC3E}">
        <p14:creationId xmlns:p14="http://schemas.microsoft.com/office/powerpoint/2010/main" val="117841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838200" y="514357"/>
            <a:ext cx="7467600" cy="830997"/>
          </a:xfrm>
          <a:prstGeom prst="rect">
            <a:avLst/>
          </a:prstGeom>
        </p:spPr>
        <p:txBody>
          <a:bodyPr wrap="square">
            <a:spAutoFit/>
          </a:bodyPr>
          <a:lstStyle/>
          <a:p>
            <a:pPr algn="ctr" defTabSz="914400"/>
            <a:r>
              <a:rPr lang="x-none" sz="2400" b="1" i="0" cap="all" dirty="0" smtClean="0">
                <a:solidFill>
                  <a:srgbClr val="FFFFFF"/>
                </a:solidFill>
              </a:rPr>
              <a:t>Recuerde, poseer todo el conocimiento del mundo es inútil a menos que </a:t>
            </a:r>
            <a:r>
              <a:rPr lang="x-none" sz="2400" b="1" i="0" cap="all" smtClean="0">
                <a:solidFill>
                  <a:srgbClr val="FFFFFF"/>
                </a:solidFill>
              </a:rPr>
              <a:t>tome acción</a:t>
            </a:r>
            <a:endParaRPr lang="x-none" sz="2400" b="1" i="0" cap="all" dirty="0" smtClean="0">
              <a:solidFill>
                <a:srgbClr val="FFFFFF"/>
              </a:solidFill>
            </a:endParaRPr>
          </a:p>
        </p:txBody>
      </p:sp>
      <p:sp>
        <p:nvSpPr>
          <p:cNvPr id="5" name="Rectangle 4"/>
          <p:cNvSpPr/>
          <p:nvPr/>
        </p:nvSpPr>
        <p:spPr>
          <a:xfrm>
            <a:off x="609614" y="1809750"/>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262626"/>
                </a:solidFill>
              </a:rPr>
              <a:t>Dele un vistazo a www.mawc411.com </a:t>
            </a:r>
          </a:p>
        </p:txBody>
      </p:sp>
      <p:sp>
        <p:nvSpPr>
          <p:cNvPr id="6" name="Rectangle 5"/>
          <p:cNvSpPr/>
          <p:nvPr/>
        </p:nvSpPr>
        <p:spPr>
          <a:xfrm>
            <a:off x="3323585" y="182018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262626"/>
                </a:solidFill>
              </a:rPr>
              <a:t>INSCRÍBASE EN</a:t>
            </a:r>
            <a:r>
              <a:rPr lang="x-none" sz="1600" b="1" i="0" cap="all" smtClean="0">
                <a:solidFill>
                  <a:srgbClr val="262626"/>
                </a:solidFill>
              </a:rPr>
              <a:t> </a:t>
            </a:r>
            <a:r>
              <a:rPr lang="es-US" sz="1600" b="1" i="0" cap="all" dirty="0" smtClean="0">
                <a:solidFill>
                  <a:srgbClr val="262626"/>
                </a:solidFill>
              </a:rPr>
              <a:t/>
            </a:r>
            <a:br>
              <a:rPr lang="es-US" sz="1600" b="1" i="0" cap="all" dirty="0" smtClean="0">
                <a:solidFill>
                  <a:srgbClr val="262626"/>
                </a:solidFill>
              </a:rPr>
            </a:br>
            <a:r>
              <a:rPr lang="x-none" sz="1600" b="1" i="0" cap="all" smtClean="0">
                <a:solidFill>
                  <a:srgbClr val="262626"/>
                </a:solidFill>
              </a:rPr>
              <a:t>Seminarios </a:t>
            </a:r>
            <a:r>
              <a:rPr lang="x-none" sz="1600" b="1" i="0" cap="all" dirty="0" smtClean="0">
                <a:solidFill>
                  <a:srgbClr val="262626"/>
                </a:solidFill>
              </a:rPr>
              <a:t>Web </a:t>
            </a:r>
          </a:p>
        </p:txBody>
      </p:sp>
      <p:sp>
        <p:nvSpPr>
          <p:cNvPr id="7" name="Rectangle 6"/>
          <p:cNvSpPr/>
          <p:nvPr/>
        </p:nvSpPr>
        <p:spPr>
          <a:xfrm>
            <a:off x="6037554" y="182018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262626"/>
                </a:solidFill>
              </a:rPr>
              <a:t>HABLE CON LA PERSONA QUE LO INVITÓ</a:t>
            </a:r>
          </a:p>
        </p:txBody>
      </p:sp>
      <p:sp>
        <p:nvSpPr>
          <p:cNvPr id="9" name="Rectangle 8"/>
          <p:cNvSpPr/>
          <p:nvPr/>
        </p:nvSpPr>
        <p:spPr>
          <a:xfrm>
            <a:off x="609614" y="3181080"/>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262626"/>
                </a:solidFill>
              </a:rPr>
              <a:t>Participe en una Capacitación para la Certificación en WebCenters</a:t>
            </a:r>
          </a:p>
        </p:txBody>
      </p:sp>
      <p:sp>
        <p:nvSpPr>
          <p:cNvPr id="10" name="Rectangle 9"/>
          <p:cNvSpPr/>
          <p:nvPr/>
        </p:nvSpPr>
        <p:spPr>
          <a:xfrm>
            <a:off x="3323585" y="319151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cap="all" dirty="0" smtClean="0">
                <a:solidFill>
                  <a:srgbClr val="262626"/>
                </a:solidFill>
              </a:rPr>
              <a:t>Conviértase en</a:t>
            </a:r>
            <a:r>
              <a:rPr lang="x-none" sz="1600" b="1" i="0" cap="all" smtClean="0">
                <a:solidFill>
                  <a:srgbClr val="262626"/>
                </a:solidFill>
              </a:rPr>
              <a:t> </a:t>
            </a:r>
            <a:r>
              <a:rPr lang="es-US" sz="1600" b="1" i="0" cap="all" dirty="0" smtClean="0">
                <a:solidFill>
                  <a:srgbClr val="262626"/>
                </a:solidFill>
              </a:rPr>
              <a:t/>
            </a:r>
            <a:br>
              <a:rPr lang="es-US" sz="1600" b="1" i="0" cap="all" dirty="0" smtClean="0">
                <a:solidFill>
                  <a:srgbClr val="262626"/>
                </a:solidFill>
              </a:rPr>
            </a:br>
            <a:r>
              <a:rPr lang="x-none" sz="1600" b="1" i="0" cap="all" smtClean="0">
                <a:solidFill>
                  <a:srgbClr val="262626"/>
                </a:solidFill>
              </a:rPr>
              <a:t>Propietario </a:t>
            </a:r>
            <a:r>
              <a:rPr lang="x-none" sz="1600" b="1" i="0" cap="all" dirty="0" smtClean="0">
                <a:solidFill>
                  <a:srgbClr val="262626"/>
                </a:solidFill>
              </a:rPr>
              <a:t>de WebCenter</a:t>
            </a:r>
          </a:p>
        </p:txBody>
      </p:sp>
      <p:sp>
        <p:nvSpPr>
          <p:cNvPr id="11" name="Rectangle 10"/>
          <p:cNvSpPr/>
          <p:nvPr/>
        </p:nvSpPr>
        <p:spPr>
          <a:xfrm>
            <a:off x="6037554" y="319151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1" i="0" dirty="0" smtClean="0">
                <a:solidFill>
                  <a:srgbClr val="262626"/>
                </a:solidFill>
              </a:rPr>
              <a:t>¡EMPRENDA SU CAMINO AL ÉXITO!</a:t>
            </a:r>
          </a:p>
        </p:txBody>
      </p:sp>
    </p:spTree>
    <p:extLst>
      <p:ext uri="{BB962C8B-B14F-4D97-AF65-F5344CB8AC3E}">
        <p14:creationId xmlns:p14="http://schemas.microsoft.com/office/powerpoint/2010/main" val="103977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14" y="2845614"/>
            <a:ext cx="2276475" cy="739368"/>
          </a:xfrm>
          <a:prstGeom prst="rect">
            <a:avLst/>
          </a:prstGeom>
        </p:spPr>
      </p:pic>
      <p:cxnSp>
        <p:nvCxnSpPr>
          <p:cNvPr id="8" name="Straight Connector 7"/>
          <p:cNvCxnSpPr/>
          <p:nvPr/>
        </p:nvCxnSpPr>
        <p:spPr>
          <a:xfrm>
            <a:off x="762000" y="2876550"/>
            <a:ext cx="7620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 y="1276350"/>
            <a:ext cx="80772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8000" b="1" i="0" dirty="0" smtClean="0">
                <a:solidFill>
                  <a:srgbClr val="00B0F0"/>
                </a:solidFill>
                <a:latin typeface="Arial" pitchFamily="18" charset="0"/>
              </a:rPr>
              <a:t>¡GRACIAS!</a:t>
            </a:r>
          </a:p>
        </p:txBody>
      </p:sp>
    </p:spTree>
    <p:extLst>
      <p:ext uri="{BB962C8B-B14F-4D97-AF65-F5344CB8AC3E}">
        <p14:creationId xmlns:p14="http://schemas.microsoft.com/office/powerpoint/2010/main" val="382221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591" t="18233" b="5063"/>
          <a:stretch/>
        </p:blipFill>
        <p:spPr>
          <a:xfrm>
            <a:off x="0" y="1"/>
            <a:ext cx="5257800" cy="5143500"/>
          </a:xfrm>
          <a:prstGeom prst="rect">
            <a:avLst/>
          </a:prstGeom>
        </p:spPr>
      </p:pic>
      <p:sp>
        <p:nvSpPr>
          <p:cNvPr id="4" name="Rectangle 3"/>
          <p:cNvSpPr/>
          <p:nvPr/>
        </p:nvSpPr>
        <p:spPr>
          <a:xfrm>
            <a:off x="5257800" y="0"/>
            <a:ext cx="38862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TextBox 4"/>
          <p:cNvSpPr txBox="1"/>
          <p:nvPr/>
        </p:nvSpPr>
        <p:spPr>
          <a:xfrm>
            <a:off x="5943380" y="685470"/>
            <a:ext cx="2743420" cy="4247317"/>
          </a:xfrm>
          <a:prstGeom prst="rect">
            <a:avLst/>
          </a:prstGeom>
          <a:noFill/>
        </p:spPr>
        <p:txBody>
          <a:bodyPr wrap="square" rtlCol="0">
            <a:spAutoFit/>
          </a:bodyPr>
          <a:lstStyle/>
          <a:p>
            <a:pPr algn="ctr" defTabSz="914400"/>
            <a:r>
              <a:rPr lang="es-US" b="1" i="0" cap="all" dirty="0" smtClean="0">
                <a:solidFill>
                  <a:srgbClr val="FFFFFF"/>
                </a:solidFill>
              </a:rPr>
              <a:t>En dónde</a:t>
            </a:r>
            <a:endParaRPr lang="x-none" b="1" i="0" cap="all" dirty="0" smtClean="0">
              <a:solidFill>
                <a:srgbClr val="FFFFFF"/>
              </a:solidFill>
            </a:endParaRPr>
          </a:p>
          <a:p>
            <a:pPr marL="285750" indent="-285750" defTabSz="914400">
              <a:buFont typeface="Arial"/>
              <a:buChar char="•"/>
            </a:pPr>
            <a:endParaRPr lang="en-US" sz="1400" b="1" dirty="0">
              <a:solidFill>
                <a:prstClr val="white"/>
              </a:solidFill>
              <a:latin typeface="Calibri"/>
            </a:endParaRPr>
          </a:p>
          <a:p>
            <a:pPr marL="285750" indent="-285750" defTabSz="914400">
              <a:buFont typeface="Courier New" panose="02070309020205020404" pitchFamily="49" charset="0"/>
              <a:buChar char="o"/>
            </a:pPr>
            <a:r>
              <a:rPr lang="x-none" b="0" i="0" dirty="0" smtClean="0">
                <a:solidFill>
                  <a:srgbClr val="FFFFFF"/>
                </a:solidFill>
              </a:rPr>
              <a:t>Lee las noticias</a:t>
            </a:r>
          </a:p>
          <a:p>
            <a:pPr marL="285750" indent="-285750" defTabSz="914400">
              <a:buFont typeface="Courier New" panose="02070309020205020404" pitchFamily="49" charset="0"/>
              <a:buChar char="o"/>
            </a:pPr>
            <a:r>
              <a:rPr lang="x-none" b="0" i="0" dirty="0" smtClean="0">
                <a:solidFill>
                  <a:srgbClr val="FFFFFF"/>
                </a:solidFill>
              </a:rPr>
              <a:t>Socializa</a:t>
            </a:r>
          </a:p>
          <a:p>
            <a:pPr marL="285750" indent="-285750" defTabSz="914400">
              <a:buFont typeface="Courier New" panose="02070309020205020404" pitchFamily="49" charset="0"/>
              <a:buChar char="o"/>
            </a:pPr>
            <a:r>
              <a:rPr lang="x-none" b="0" i="0" dirty="0" smtClean="0">
                <a:solidFill>
                  <a:srgbClr val="FFFFFF"/>
                </a:solidFill>
              </a:rPr>
              <a:t>Investiga</a:t>
            </a:r>
          </a:p>
          <a:p>
            <a:pPr marL="285750" indent="-285750" defTabSz="914400">
              <a:buFont typeface="Courier New" panose="02070309020205020404" pitchFamily="49" charset="0"/>
              <a:buChar char="o"/>
            </a:pPr>
            <a:r>
              <a:rPr lang="x-none" b="0" i="0" dirty="0" smtClean="0">
                <a:solidFill>
                  <a:srgbClr val="FFFFFF"/>
                </a:solidFill>
              </a:rPr>
              <a:t>Encuentra productos</a:t>
            </a:r>
          </a:p>
          <a:p>
            <a:pPr marL="285750" indent="-285750" defTabSz="914400">
              <a:buFont typeface="Courier New" panose="02070309020205020404" pitchFamily="49" charset="0"/>
              <a:buChar char="o"/>
            </a:pPr>
            <a:r>
              <a:rPr lang="x-none" b="0" i="0" dirty="0" smtClean="0">
                <a:solidFill>
                  <a:srgbClr val="FFFFFF"/>
                </a:solidFill>
              </a:rPr>
              <a:t>Encuentra servicios</a:t>
            </a:r>
          </a:p>
          <a:p>
            <a:pPr marL="285750" indent="-285750" defTabSz="914400">
              <a:buFont typeface="Courier New" panose="02070309020205020404" pitchFamily="49" charset="0"/>
              <a:buChar char="o"/>
            </a:pPr>
            <a:r>
              <a:rPr lang="x-none" b="0" i="0" dirty="0" smtClean="0">
                <a:solidFill>
                  <a:srgbClr val="FFFFFF"/>
                </a:solidFill>
              </a:rPr>
              <a:t>Se divierte</a:t>
            </a:r>
          </a:p>
          <a:p>
            <a:pPr marL="285750" indent="-285750" defTabSz="914400">
              <a:buFont typeface="Courier New" panose="02070309020205020404" pitchFamily="49" charset="0"/>
              <a:buChar char="o"/>
            </a:pPr>
            <a:r>
              <a:rPr lang="x-none" b="0" i="0" dirty="0" smtClean="0">
                <a:solidFill>
                  <a:srgbClr val="FFFFFF"/>
                </a:solidFill>
              </a:rPr>
              <a:t>Obtiene música</a:t>
            </a:r>
          </a:p>
          <a:p>
            <a:pPr marL="285750" indent="-285750" defTabSz="914400">
              <a:buFont typeface="Courier New" panose="02070309020205020404" pitchFamily="49" charset="0"/>
              <a:buChar char="o"/>
            </a:pPr>
            <a:r>
              <a:rPr lang="x-none" b="0" i="0" dirty="0" smtClean="0">
                <a:solidFill>
                  <a:srgbClr val="FFFFFF"/>
                </a:solidFill>
              </a:rPr>
              <a:t>Obtiene libros</a:t>
            </a:r>
          </a:p>
          <a:p>
            <a:pPr marL="285750" indent="-285750" defTabSz="914400">
              <a:buFont typeface="Courier New" panose="02070309020205020404" pitchFamily="49" charset="0"/>
              <a:buChar char="o"/>
            </a:pPr>
            <a:r>
              <a:rPr lang="x-none" b="0" i="0" dirty="0" smtClean="0">
                <a:solidFill>
                  <a:srgbClr val="FFFFFF"/>
                </a:solidFill>
              </a:rPr>
              <a:t>Obtiene publicaciones periódicas</a:t>
            </a:r>
          </a:p>
          <a:p>
            <a:pPr marL="285750" indent="-285750" defTabSz="914400">
              <a:buFont typeface="Courier New" panose="02070309020205020404" pitchFamily="49" charset="0"/>
              <a:buChar char="o"/>
            </a:pPr>
            <a:r>
              <a:rPr lang="x-none" b="0" i="0" dirty="0" smtClean="0">
                <a:solidFill>
                  <a:srgbClr val="FFFFFF"/>
                </a:solidFill>
              </a:rPr>
              <a:t>Obtiene consejos</a:t>
            </a:r>
          </a:p>
          <a:p>
            <a:pPr defTabSz="914400"/>
            <a:endParaRPr lang="en-US" sz="2000" dirty="0">
              <a:solidFill>
                <a:prstClr val="black"/>
              </a:solidFill>
              <a:latin typeface="Calibri"/>
            </a:endParaRPr>
          </a:p>
          <a:p>
            <a:pPr marL="285750" indent="-285750" defTabSz="914400">
              <a:buFont typeface="Arial"/>
              <a:buChar char="•"/>
            </a:pPr>
            <a:endParaRPr lang="en-US" sz="2000" dirty="0">
              <a:solidFill>
                <a:prstClr val="black"/>
              </a:solidFill>
              <a:latin typeface="Calibri"/>
            </a:endParaRPr>
          </a:p>
        </p:txBody>
      </p:sp>
      <p:sp>
        <p:nvSpPr>
          <p:cNvPr id="6" name="Rectangle 5"/>
          <p:cNvSpPr/>
          <p:nvPr/>
        </p:nvSpPr>
        <p:spPr>
          <a:xfrm>
            <a:off x="0" y="3322628"/>
            <a:ext cx="5257800" cy="1938992"/>
          </a:xfrm>
          <a:prstGeom prst="rect">
            <a:avLst/>
          </a:prstGeom>
          <a:solidFill>
            <a:schemeClr val="tx1">
              <a:alpha val="69000"/>
            </a:schemeClr>
          </a:solidFill>
        </p:spPr>
        <p:txBody>
          <a:bodyPr wrap="square">
            <a:spAutoFit/>
          </a:bodyPr>
          <a:lstStyle/>
          <a:p>
            <a:pPr algn="ctr" defTabSz="914400"/>
            <a:endParaRPr lang="en-US" sz="2000" dirty="0">
              <a:solidFill>
                <a:srgbClr val="FFFFFF"/>
              </a:solidFill>
              <a:latin typeface="Calibri"/>
            </a:endParaRPr>
          </a:p>
          <a:p>
            <a:pPr algn="ctr" defTabSz="914400"/>
            <a:r>
              <a:rPr lang="x-none" sz="2000" b="0" i="0" dirty="0" smtClean="0">
                <a:solidFill>
                  <a:srgbClr val="FFFFFF"/>
                </a:solidFill>
              </a:rPr>
              <a:t>¡La Internet conecta al mundo! </a:t>
            </a:r>
            <a:r>
              <a:rPr lang="en" sz="2000" dirty="0" smtClean="0"/>
              <a:t/>
            </a:r>
            <a:br>
              <a:rPr lang="en" sz="2000" dirty="0" smtClean="0"/>
            </a:br>
            <a:r>
              <a:rPr lang="x-none" sz="2000" b="0" i="0" dirty="0" smtClean="0">
                <a:solidFill>
                  <a:srgbClr val="FFFFFF"/>
                </a:solidFill>
              </a:rPr>
              <a:t> Todos estamos conectados.</a:t>
            </a:r>
          </a:p>
          <a:p>
            <a:pPr algn="ctr" defTabSz="914400"/>
            <a:r>
              <a:rPr lang="x-none" sz="2000" b="0" i="0" dirty="0" smtClean="0">
                <a:solidFill>
                  <a:srgbClr val="FFFFFF"/>
                </a:solidFill>
              </a:rPr>
              <a:t>Si lo piensa</a:t>
            </a:r>
            <a:r>
              <a:rPr lang="x-none" sz="2000" b="0" i="0" smtClean="0">
                <a:solidFill>
                  <a:srgbClr val="FFFFFF"/>
                </a:solidFill>
              </a:rPr>
              <a:t>, todos </a:t>
            </a:r>
            <a:r>
              <a:rPr lang="x-none" sz="2000" b="0" i="0" dirty="0" smtClean="0">
                <a:solidFill>
                  <a:srgbClr val="FFFFFF"/>
                </a:solidFill>
              </a:rPr>
              <a:t>somos consumidores </a:t>
            </a:r>
            <a:r>
              <a:rPr lang="x-none" sz="2000" b="0" i="0" smtClean="0">
                <a:solidFill>
                  <a:srgbClr val="FFFFFF"/>
                </a:solidFill>
              </a:rPr>
              <a:t>en Internet</a:t>
            </a:r>
            <a:r>
              <a:rPr lang="es-US" sz="2000" b="0" i="0" dirty="0" smtClean="0">
                <a:solidFill>
                  <a:srgbClr val="FFFFFF"/>
                </a:solidFill>
              </a:rPr>
              <a:t> de una u otra manera</a:t>
            </a:r>
            <a:r>
              <a:rPr lang="x-none" sz="2000" b="0" i="0" smtClean="0">
                <a:solidFill>
                  <a:srgbClr val="FFFFFF"/>
                </a:solidFill>
              </a:rPr>
              <a:t>. </a:t>
            </a:r>
            <a:endParaRPr lang="x-none" sz="2000" b="0" i="0" dirty="0" smtClean="0">
              <a:solidFill>
                <a:srgbClr val="FFFFFF"/>
              </a:solidFill>
            </a:endParaRPr>
          </a:p>
          <a:p>
            <a:pPr algn="ctr" defTabSz="914400"/>
            <a:endParaRPr lang="en-US" sz="2000" dirty="0">
              <a:solidFill>
                <a:srgbClr val="FFFFFF"/>
              </a:solidFill>
              <a:latin typeface="Calibri"/>
            </a:endParaRPr>
          </a:p>
        </p:txBody>
      </p:sp>
    </p:spTree>
    <p:extLst>
      <p:ext uri="{BB962C8B-B14F-4D97-AF65-F5344CB8AC3E}">
        <p14:creationId xmlns:p14="http://schemas.microsoft.com/office/powerpoint/2010/main" val="317428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6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1787879"/>
            <a:ext cx="9144000" cy="121920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4000" b="1" i="0" cap="all" dirty="0" smtClean="0">
                <a:solidFill>
                  <a:srgbClr val="FFFFFF"/>
                </a:solidFill>
              </a:rPr>
              <a:t>Somos </a:t>
            </a:r>
            <a:r>
              <a:rPr lang="x-none" sz="4000" b="1" i="0" cap="all" smtClean="0">
                <a:solidFill>
                  <a:srgbClr val="FFFFFF"/>
                </a:solidFill>
              </a:rPr>
              <a:t>una asociación</a:t>
            </a:r>
            <a:endParaRPr lang="x-none" sz="4000" b="1" i="0" cap="all" dirty="0" smtClean="0">
              <a:solidFill>
                <a:srgbClr val="FFFFFF"/>
              </a:solidFill>
            </a:endParaRPr>
          </a:p>
        </p:txBody>
      </p:sp>
      <p:sp>
        <p:nvSpPr>
          <p:cNvPr id="5" name="Rectangle 4"/>
          <p:cNvSpPr/>
          <p:nvPr/>
        </p:nvSpPr>
        <p:spPr>
          <a:xfrm>
            <a:off x="0" y="3159481"/>
            <a:ext cx="9144000" cy="1984021"/>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4000" b="1" i="0" cap="all" dirty="0" smtClean="0">
                <a:solidFill>
                  <a:srgbClr val="FFFFFF"/>
                </a:solidFill>
              </a:rPr>
              <a:t>Market America Worldwide,</a:t>
            </a:r>
          </a:p>
          <a:p>
            <a:pPr algn="ctr" defTabSz="914400"/>
            <a:r>
              <a:rPr lang="x-none" sz="4000" b="1" i="0" cap="all" dirty="0" smtClean="0">
                <a:solidFill>
                  <a:srgbClr val="FFFFFF"/>
                </a:solidFill>
              </a:rPr>
              <a:t>maWebCenters</a:t>
            </a:r>
          </a:p>
          <a:p>
            <a:pPr algn="ctr" defTabSz="914400"/>
            <a:r>
              <a:rPr lang="x-none" sz="4000" b="1" i="0" cap="all" dirty="0" smtClean="0">
                <a:solidFill>
                  <a:srgbClr val="FFFFFF"/>
                </a:solidFill>
              </a:rPr>
              <a:t>y usted</a:t>
            </a:r>
          </a:p>
        </p:txBody>
      </p:sp>
    </p:spTree>
    <p:extLst>
      <p:ext uri="{BB962C8B-B14F-4D97-AF65-F5344CB8AC3E}">
        <p14:creationId xmlns:p14="http://schemas.microsoft.com/office/powerpoint/2010/main" val="32588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0"/>
            <a:ext cx="4561114"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4" name="Rectangle 3"/>
          <p:cNvSpPr/>
          <p:nvPr/>
        </p:nvSpPr>
        <p:spPr>
          <a:xfrm>
            <a:off x="4876800" y="961099"/>
            <a:ext cx="3962400" cy="3976473"/>
          </a:xfrm>
          <a:prstGeom prst="rect">
            <a:avLst/>
          </a:prstGeom>
        </p:spPr>
        <p:txBody>
          <a:bodyPr wrap="square">
            <a:spAutoFit/>
          </a:bodyPr>
          <a:lstStyle/>
          <a:p>
            <a:pPr defTabSz="914400">
              <a:lnSpc>
                <a:spcPct val="120000"/>
              </a:lnSpc>
            </a:pPr>
            <a:r>
              <a:rPr lang="x-none" sz="2000" b="1" i="0" cap="all" smtClean="0">
                <a:solidFill>
                  <a:srgbClr val="FFFFFF"/>
                </a:solidFill>
              </a:rPr>
              <a:t>Podemos</a:t>
            </a:r>
            <a:r>
              <a:rPr lang="es-US" sz="2000" b="1" i="0" cap="all" dirty="0" smtClean="0">
                <a:solidFill>
                  <a:srgbClr val="FFFFFF"/>
                </a:solidFill>
              </a:rPr>
              <a:t> </a:t>
            </a:r>
            <a:r>
              <a:rPr lang="x-none" sz="2000" b="1" i="0" u="sng" cap="all" smtClean="0">
                <a:solidFill>
                  <a:srgbClr val="FFFFFF"/>
                </a:solidFill>
              </a:rPr>
              <a:t>ayudar</a:t>
            </a:r>
            <a:r>
              <a:rPr lang="x-none" sz="2000" b="1" i="0" cap="all" dirty="0" smtClean="0">
                <a:solidFill>
                  <a:srgbClr val="FFFFFF"/>
                </a:solidFill>
              </a:rPr>
              <a:t> a las</a:t>
            </a:r>
            <a:r>
              <a:rPr lang="x-none" sz="2000" b="1" i="0" cap="all" smtClean="0">
                <a:solidFill>
                  <a:srgbClr val="FFFFFF"/>
                </a:solidFill>
              </a:rPr>
              <a:t> PyME</a:t>
            </a:r>
            <a:r>
              <a:rPr lang="es-US" sz="2000" b="1" i="0" cap="all" dirty="0" smtClean="0">
                <a:solidFill>
                  <a:srgbClr val="FFFFFF"/>
                </a:solidFill>
              </a:rPr>
              <a:t>S</a:t>
            </a:r>
            <a:r>
              <a:rPr lang="x-none" sz="2000" b="1" i="0" cap="all" smtClean="0">
                <a:solidFill>
                  <a:srgbClr val="FFFFFF"/>
                </a:solidFill>
              </a:rPr>
              <a:t> (pequeñas y medianas empresas) </a:t>
            </a:r>
            <a:r>
              <a:rPr lang="x-none" sz="2000" b="1" i="0" cap="all" dirty="0" smtClean="0">
                <a:solidFill>
                  <a:srgbClr val="FFFFFF"/>
                </a:solidFill>
              </a:rPr>
              <a:t>a:</a:t>
            </a:r>
          </a:p>
          <a:p>
            <a:pPr defTabSz="914400">
              <a:lnSpc>
                <a:spcPct val="120000"/>
              </a:lnSpc>
            </a:pPr>
            <a:endParaRPr lang="en-US" sz="500" b="1" cap="all" dirty="0">
              <a:solidFill>
                <a:prstClr val="white"/>
              </a:solidFill>
              <a:latin typeface="Calibri"/>
              <a:cs typeface="Century Gothic"/>
            </a:endParaRPr>
          </a:p>
          <a:p>
            <a:pPr marL="568325" lvl="1" indent="-342900" defTabSz="914400">
              <a:lnSpc>
                <a:spcPct val="120000"/>
              </a:lnSpc>
              <a:spcAft>
                <a:spcPts val="1200"/>
              </a:spcAft>
              <a:buFont typeface="Wingdings" charset="2"/>
              <a:buChar char="ü"/>
            </a:pPr>
            <a:r>
              <a:rPr lang="x-none" sz="1600" b="1" i="0" cap="all" dirty="0" smtClean="0">
                <a:solidFill>
                  <a:srgbClr val="FFFFFF"/>
                </a:solidFill>
              </a:rPr>
              <a:t>Aumentar los ingresos</a:t>
            </a:r>
          </a:p>
          <a:p>
            <a:pPr marL="568325" lvl="1" indent="-342900" defTabSz="914400">
              <a:lnSpc>
                <a:spcPct val="120000"/>
              </a:lnSpc>
              <a:spcAft>
                <a:spcPts val="1200"/>
              </a:spcAft>
              <a:buFont typeface="Wingdings" charset="2"/>
              <a:buChar char="ü"/>
            </a:pPr>
            <a:r>
              <a:rPr lang="x-none" sz="1600" b="1" i="0" cap="all" dirty="0" smtClean="0">
                <a:solidFill>
                  <a:srgbClr val="FFFFFF"/>
                </a:solidFill>
              </a:rPr>
              <a:t>Disminuir gastos</a:t>
            </a:r>
          </a:p>
          <a:p>
            <a:pPr marL="568325" lvl="1" indent="-342900" defTabSz="914400">
              <a:lnSpc>
                <a:spcPct val="120000"/>
              </a:lnSpc>
              <a:spcAft>
                <a:spcPts val="1200"/>
              </a:spcAft>
              <a:buFont typeface="Wingdings" charset="2"/>
              <a:buChar char="ü"/>
            </a:pPr>
            <a:r>
              <a:rPr lang="x-none" sz="1600" b="1" i="0" cap="all" dirty="0" smtClean="0">
                <a:solidFill>
                  <a:srgbClr val="FFFFFF"/>
                </a:solidFill>
              </a:rPr>
              <a:t>Aumentar la satisfacción del cliente</a:t>
            </a:r>
          </a:p>
          <a:p>
            <a:pPr marL="568325" lvl="1" indent="-342900" defTabSz="914400">
              <a:lnSpc>
                <a:spcPct val="120000"/>
              </a:lnSpc>
              <a:spcAft>
                <a:spcPts val="1200"/>
              </a:spcAft>
              <a:buFont typeface="Wingdings" charset="2"/>
              <a:buChar char="ü"/>
            </a:pPr>
            <a:r>
              <a:rPr lang="x-none" sz="1600" b="1" i="0" cap="all" dirty="0" smtClean="0">
                <a:solidFill>
                  <a:srgbClr val="FFFFFF"/>
                </a:solidFill>
              </a:rPr>
              <a:t>Aplicar prácticas comerciales eficaces</a:t>
            </a:r>
          </a:p>
          <a:p>
            <a:pPr marL="568325" lvl="1" indent="-342900" defTabSz="914400">
              <a:lnSpc>
                <a:spcPct val="120000"/>
              </a:lnSpc>
              <a:spcAft>
                <a:spcPts val="1200"/>
              </a:spcAft>
              <a:buFont typeface="Wingdings" charset="2"/>
              <a:buChar char="ü"/>
            </a:pPr>
            <a:r>
              <a:rPr lang="x-none" sz="1600" b="1" i="0" cap="all" smtClean="0">
                <a:solidFill>
                  <a:srgbClr val="FFFFFF"/>
                </a:solidFill>
              </a:rPr>
              <a:t>¡COMERCIALIZA</a:t>
            </a:r>
            <a:r>
              <a:rPr lang="es-US" sz="1600" b="1" i="0" cap="all" dirty="0" smtClean="0">
                <a:solidFill>
                  <a:srgbClr val="FFFFFF"/>
                </a:solidFill>
              </a:rPr>
              <a:t>R SU</a:t>
            </a:r>
            <a:r>
              <a:rPr lang="x-none" sz="1600" b="1" i="0" cap="all" smtClean="0">
                <a:solidFill>
                  <a:srgbClr val="FFFFFF"/>
                </a:solidFill>
              </a:rPr>
              <a:t> NEGOCIO! </a:t>
            </a:r>
            <a:endParaRPr lang="x-none" sz="1600" b="1" i="0" cap="all" dirty="0" smtClean="0">
              <a:solidFill>
                <a:srgbClr val="FFFFFF"/>
              </a:solidFill>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835" r="27928"/>
          <a:stretch/>
        </p:blipFill>
        <p:spPr>
          <a:xfrm>
            <a:off x="0" y="0"/>
            <a:ext cx="4572000" cy="5143500"/>
          </a:xfrm>
          <a:prstGeom prst="rect">
            <a:avLst/>
          </a:prstGeom>
        </p:spPr>
      </p:pic>
    </p:spTree>
    <p:extLst>
      <p:ext uri="{BB962C8B-B14F-4D97-AF65-F5344CB8AC3E}">
        <p14:creationId xmlns:p14="http://schemas.microsoft.com/office/powerpoint/2010/main" val="10404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2" name="Rectangle 11"/>
          <p:cNvSpPr/>
          <p:nvPr/>
        </p:nvSpPr>
        <p:spPr>
          <a:xfrm>
            <a:off x="0" y="666757"/>
            <a:ext cx="9144000" cy="646331"/>
          </a:xfrm>
          <a:prstGeom prst="rect">
            <a:avLst/>
          </a:prstGeom>
        </p:spPr>
        <p:txBody>
          <a:bodyPr wrap="square">
            <a:spAutoFit/>
          </a:bodyPr>
          <a:lstStyle/>
          <a:p>
            <a:pPr algn="ctr" defTabSz="914400"/>
            <a:r>
              <a:rPr lang="x-none" sz="3600" b="1" i="0" cap="all" dirty="0" smtClean="0">
                <a:solidFill>
                  <a:srgbClr val="00B0F0"/>
                </a:solidFill>
              </a:rPr>
              <a:t>¿Por qué somos mejores?</a:t>
            </a:r>
          </a:p>
        </p:txBody>
      </p:sp>
      <p:cxnSp>
        <p:nvCxnSpPr>
          <p:cNvPr id="13" name="Straight Connector 12"/>
          <p:cNvCxnSpPr/>
          <p:nvPr/>
        </p:nvCxnSpPr>
        <p:spPr>
          <a:xfrm>
            <a:off x="4572000" y="1733550"/>
            <a:ext cx="0" cy="2514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3486150"/>
            <a:ext cx="3352800" cy="923330"/>
          </a:xfrm>
          <a:prstGeom prst="rect">
            <a:avLst/>
          </a:prstGeom>
        </p:spPr>
        <p:txBody>
          <a:bodyPr wrap="square">
            <a:spAutoFit/>
          </a:bodyPr>
          <a:lstStyle/>
          <a:p>
            <a:pPr algn="ctr" defTabSz="914400">
              <a:spcAft>
                <a:spcPts val="600"/>
              </a:spcAft>
            </a:pPr>
            <a:r>
              <a:rPr lang="x-none" sz="1800" b="0" i="0" dirty="0" smtClean="0">
                <a:solidFill>
                  <a:srgbClr val="FFFFFF"/>
                </a:solidFill>
              </a:rPr>
              <a:t>Más que adquirir un sitio web, nuestros clientes adquieren una estrategia completa para  la comercialización en línea.  </a:t>
            </a:r>
          </a:p>
        </p:txBody>
      </p:sp>
      <p:sp>
        <p:nvSpPr>
          <p:cNvPr id="15" name="Rectangle 14"/>
          <p:cNvSpPr/>
          <p:nvPr/>
        </p:nvSpPr>
        <p:spPr>
          <a:xfrm>
            <a:off x="5105400" y="3486150"/>
            <a:ext cx="2819400" cy="923330"/>
          </a:xfrm>
          <a:prstGeom prst="rect">
            <a:avLst/>
          </a:prstGeom>
        </p:spPr>
        <p:txBody>
          <a:bodyPr wrap="square">
            <a:spAutoFit/>
          </a:bodyPr>
          <a:lstStyle/>
          <a:p>
            <a:pPr algn="ctr" defTabSz="914400">
              <a:spcAft>
                <a:spcPts val="600"/>
              </a:spcAft>
            </a:pPr>
            <a:r>
              <a:rPr lang="x-none" sz="1800" b="0" i="0" dirty="0" smtClean="0">
                <a:solidFill>
                  <a:srgbClr val="FFFFFF"/>
                </a:solidFill>
              </a:rPr>
              <a:t>Veamos la miríada de herramientas y opciones que les ofrecemos a nuestros clientes.</a:t>
            </a: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67400" y="2125713"/>
            <a:ext cx="1143000" cy="1131838"/>
          </a:xfrm>
          <a:prstGeom prst="rect">
            <a:avLst/>
          </a:prstGeom>
        </p:spPr>
      </p:pic>
      <p:pic>
        <p:nvPicPr>
          <p:cNvPr id="2050" name="Picture 2" descr="C:\Users\Junaed\Downloads\domain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68860" y="1896215"/>
            <a:ext cx="1691480" cy="145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0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TotalTime>
  <Words>3506</Words>
  <Application>Microsoft Office PowerPoint</Application>
  <PresentationFormat>Presentación en pantalla (16:9)</PresentationFormat>
  <Paragraphs>742</Paragraphs>
  <Slides>53</Slides>
  <Notes>53</Notes>
  <HiddenSlides>0</HiddenSlides>
  <MMClips>0</MMClips>
  <ScaleCrop>false</ScaleCrop>
  <HeadingPairs>
    <vt:vector size="4" baseType="variant">
      <vt:variant>
        <vt:lpstr>Tema</vt:lpstr>
      </vt:variant>
      <vt:variant>
        <vt:i4>2</vt:i4>
      </vt:variant>
      <vt:variant>
        <vt:lpstr>Títulos de diapositiva</vt:lpstr>
      </vt:variant>
      <vt:variant>
        <vt:i4>53</vt:i4>
      </vt:variant>
    </vt:vector>
  </HeadingPairs>
  <TitlesOfParts>
    <vt:vector size="55" baseType="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Rose Stack</dc:creator>
  <cp:lastModifiedBy>Mauricio Artola</cp:lastModifiedBy>
  <cp:revision>52</cp:revision>
  <dcterms:created xsi:type="dcterms:W3CDTF">2015-08-19T15:24:12Z</dcterms:created>
  <dcterms:modified xsi:type="dcterms:W3CDTF">2015-11-05T03:19:18Z</dcterms:modified>
</cp:coreProperties>
</file>